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3"/>
  </p:notesMasterIdLst>
  <p:sldIdLst>
    <p:sldId id="256" r:id="rId2"/>
    <p:sldId id="274" r:id="rId3"/>
    <p:sldId id="257" r:id="rId4"/>
    <p:sldId id="259" r:id="rId5"/>
    <p:sldId id="268" r:id="rId6"/>
    <p:sldId id="263" r:id="rId7"/>
    <p:sldId id="265" r:id="rId8"/>
    <p:sldId id="270" r:id="rId9"/>
    <p:sldId id="279" r:id="rId10"/>
    <p:sldId id="261" r:id="rId11"/>
    <p:sldId id="266" r:id="rId12"/>
    <p:sldId id="281" r:id="rId13"/>
    <p:sldId id="291" r:id="rId14"/>
    <p:sldId id="280" r:id="rId15"/>
    <p:sldId id="285" r:id="rId16"/>
    <p:sldId id="267" r:id="rId17"/>
    <p:sldId id="260" r:id="rId18"/>
    <p:sldId id="272" r:id="rId19"/>
    <p:sldId id="292" r:id="rId20"/>
    <p:sldId id="282" r:id="rId21"/>
    <p:sldId id="287" r:id="rId22"/>
    <p:sldId id="293" r:id="rId23"/>
    <p:sldId id="264" r:id="rId24"/>
    <p:sldId id="262" r:id="rId25"/>
    <p:sldId id="284" r:id="rId26"/>
    <p:sldId id="294" r:id="rId27"/>
    <p:sldId id="286" r:id="rId28"/>
    <p:sldId id="288" r:id="rId29"/>
    <p:sldId id="295" r:id="rId30"/>
    <p:sldId id="289" r:id="rId31"/>
    <p:sldId id="269"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30" autoAdjust="0"/>
    <p:restoredTop sz="94660"/>
  </p:normalViewPr>
  <p:slideViewPr>
    <p:cSldViewPr>
      <p:cViewPr varScale="1">
        <p:scale>
          <a:sx n="70" d="100"/>
          <a:sy n="70" d="100"/>
        </p:scale>
        <p:origin x="160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00B873-248D-4D37-A976-B79FC31DE096}" type="datetimeFigureOut">
              <a:rPr lang="en-IN" smtClean="0"/>
              <a:pPr/>
              <a:t>22-09-2016</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F2C082-B520-423D-8E21-D239E4B05D41}" type="slidenum">
              <a:rPr lang="en-IN" smtClean="0"/>
              <a:pPr/>
              <a:t>‹#›</a:t>
            </a:fld>
            <a:endParaRPr lang="en-IN"/>
          </a:p>
        </p:txBody>
      </p:sp>
    </p:spTree>
    <p:extLst>
      <p:ext uri="{BB962C8B-B14F-4D97-AF65-F5344CB8AC3E}">
        <p14:creationId xmlns:p14="http://schemas.microsoft.com/office/powerpoint/2010/main" val="16732468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BAF2C082-B520-423D-8E21-D239E4B05D41}" type="slidenum">
              <a:rPr lang="en-IN" smtClean="0"/>
              <a:pPr/>
              <a:t>2</a:t>
            </a:fld>
            <a:endParaRPr lang="en-IN"/>
          </a:p>
        </p:txBody>
      </p:sp>
    </p:spTree>
    <p:extLst>
      <p:ext uri="{BB962C8B-B14F-4D97-AF65-F5344CB8AC3E}">
        <p14:creationId xmlns:p14="http://schemas.microsoft.com/office/powerpoint/2010/main" val="3282446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BAF2C082-B520-423D-8E21-D239E4B05D41}" type="slidenum">
              <a:rPr lang="en-IN" smtClean="0"/>
              <a:pPr/>
              <a:t>9</a:t>
            </a:fld>
            <a:endParaRPr lang="en-IN"/>
          </a:p>
        </p:txBody>
      </p:sp>
    </p:spTree>
    <p:extLst>
      <p:ext uri="{BB962C8B-B14F-4D97-AF65-F5344CB8AC3E}">
        <p14:creationId xmlns:p14="http://schemas.microsoft.com/office/powerpoint/2010/main" val="33280621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BAF2C082-B520-423D-8E21-D239E4B05D41}" type="slidenum">
              <a:rPr lang="en-IN" smtClean="0"/>
              <a:pPr/>
              <a:t>12</a:t>
            </a:fld>
            <a:endParaRPr lang="en-IN"/>
          </a:p>
        </p:txBody>
      </p:sp>
    </p:spTree>
    <p:extLst>
      <p:ext uri="{BB962C8B-B14F-4D97-AF65-F5344CB8AC3E}">
        <p14:creationId xmlns:p14="http://schemas.microsoft.com/office/powerpoint/2010/main" val="3310953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ACC27B28-5119-40F3-BB9A-A1EAC1707B28}" type="datetimeFigureOut">
              <a:rPr lang="en-IN" smtClean="0"/>
              <a:pPr/>
              <a:t>22-09-2016</a:t>
            </a:fld>
            <a:endParaRPr lang="en-IN"/>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IN"/>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532C33F5-48CE-4903-9D1C-CF310D941394}" type="slidenum">
              <a:rPr lang="en-IN" smtClean="0"/>
              <a:pPr/>
              <a:t>‹#›</a:t>
            </a:fld>
            <a:endParaRPr lang="en-IN"/>
          </a:p>
        </p:txBody>
      </p:sp>
    </p:spTree>
  </p:cSld>
  <p:clrMapOvr>
    <a:overrideClrMapping bg1="lt1" tx1="dk1" bg2="lt2" tx2="dk2" accent1="accent1" accent2="accent2" accent3="accent3" accent4="accent4" accent5="accent5" accent6="accent6" hlink="hlink" folHlink="folHlink"/>
  </p:clrMapOvr>
  <p:transition spd="med">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ACC27B28-5119-40F3-BB9A-A1EAC1707B28}" type="datetimeFigureOut">
              <a:rPr lang="en-IN" smtClean="0"/>
              <a:pPr/>
              <a:t>22-09-2016</a:t>
            </a:fld>
            <a:endParaRPr lang="en-IN"/>
          </a:p>
        </p:txBody>
      </p:sp>
      <p:sp>
        <p:nvSpPr>
          <p:cNvPr id="9" name="Slide Number Placeholder 8"/>
          <p:cNvSpPr>
            <a:spLocks noGrp="1"/>
          </p:cNvSpPr>
          <p:nvPr>
            <p:ph type="sldNum" sz="quarter" idx="15"/>
          </p:nvPr>
        </p:nvSpPr>
        <p:spPr/>
        <p:txBody>
          <a:bodyPr rtlCol="0"/>
          <a:lstStyle/>
          <a:p>
            <a:fld id="{532C33F5-48CE-4903-9D1C-CF310D941394}" type="slidenum">
              <a:rPr lang="en-IN" smtClean="0"/>
              <a:pPr/>
              <a:t>‹#›</a:t>
            </a:fld>
            <a:endParaRPr lang="en-IN"/>
          </a:p>
        </p:txBody>
      </p:sp>
      <p:sp>
        <p:nvSpPr>
          <p:cNvPr id="10" name="Footer Placeholder 9"/>
          <p:cNvSpPr>
            <a:spLocks noGrp="1"/>
          </p:cNvSpPr>
          <p:nvPr>
            <p:ph type="ftr" sz="quarter" idx="16"/>
          </p:nvPr>
        </p:nvSpPr>
        <p:spPr/>
        <p:txBody>
          <a:bodyPr rtlCol="0"/>
          <a:lstStyle/>
          <a:p>
            <a:endParaRPr lang="en-IN"/>
          </a:p>
        </p:txBody>
      </p:sp>
    </p:spTree>
  </p:cSld>
  <p:clrMapOvr>
    <a:masterClrMapping/>
  </p:clrMapOvr>
  <p:transition spd="med">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ACC27B28-5119-40F3-BB9A-A1EAC1707B28}" type="datetimeFigureOut">
              <a:rPr lang="en-IN" smtClean="0"/>
              <a:pPr/>
              <a:t>22-09-2016</a:t>
            </a:fld>
            <a:endParaRPr lang="en-IN"/>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IN"/>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532C33F5-48CE-4903-9D1C-CF310D941394}" type="slidenum">
              <a:rPr lang="en-IN" smtClean="0"/>
              <a:pPr/>
              <a:t>‹#›</a:t>
            </a:fld>
            <a:endParaRPr lang="en-IN"/>
          </a:p>
        </p:txBody>
      </p:sp>
    </p:spTree>
  </p:cSld>
  <p:clrMapOvr>
    <a:overrideClrMapping bg1="dk1" tx1="lt1" bg2="dk2" tx2="lt2" accent1="accent1" accent2="accent2" accent3="accent3" accent4="accent4" accent5="accent5" accent6="accent6" hlink="hlink" folHlink="folHlink"/>
  </p:clrMapOvr>
  <p:transition spd="med">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ACC27B28-5119-40F3-BB9A-A1EAC1707B28}" type="datetimeFigureOut">
              <a:rPr lang="en-IN" smtClean="0"/>
              <a:pPr/>
              <a:t>22-09-2016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32C33F5-48CE-4903-9D1C-CF310D941394}" type="slidenum">
              <a:rPr lang="en-IN" smtClean="0"/>
              <a:pPr/>
              <a:t>‹#›</a:t>
            </a:fld>
            <a:endParaRPr lang="en-IN"/>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spd="med">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ACC27B28-5119-40F3-BB9A-A1EAC1707B28}" type="datetimeFigureOut">
              <a:rPr lang="en-IN" smtClean="0"/>
              <a:pPr/>
              <a:t>22-09-2016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32C33F5-48CE-4903-9D1C-CF310D941394}" type="slidenum">
              <a:rPr lang="en-IN" smtClean="0"/>
              <a:pPr/>
              <a:t>‹#›</a:t>
            </a:fld>
            <a:endParaRPr lang="en-IN"/>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transition spd="med">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ACC27B28-5119-40F3-BB9A-A1EAC1707B28}" type="datetimeFigureOut">
              <a:rPr lang="en-IN" smtClean="0"/>
              <a:pPr/>
              <a:t>22-09-2016</a:t>
            </a:fld>
            <a:endParaRPr lang="en-IN"/>
          </a:p>
        </p:txBody>
      </p:sp>
      <p:sp>
        <p:nvSpPr>
          <p:cNvPr id="7" name="Slide Number Placeholder 6"/>
          <p:cNvSpPr>
            <a:spLocks noGrp="1"/>
          </p:cNvSpPr>
          <p:nvPr>
            <p:ph type="sldNum" sz="quarter" idx="11"/>
          </p:nvPr>
        </p:nvSpPr>
        <p:spPr/>
        <p:txBody>
          <a:bodyPr rtlCol="0"/>
          <a:lstStyle/>
          <a:p>
            <a:fld id="{532C33F5-48CE-4903-9D1C-CF310D941394}" type="slidenum">
              <a:rPr lang="en-IN" smtClean="0"/>
              <a:pPr/>
              <a:t>‹#›</a:t>
            </a:fld>
            <a:endParaRPr lang="en-IN"/>
          </a:p>
        </p:txBody>
      </p:sp>
      <p:sp>
        <p:nvSpPr>
          <p:cNvPr id="8" name="Footer Placeholder 7"/>
          <p:cNvSpPr>
            <a:spLocks noGrp="1"/>
          </p:cNvSpPr>
          <p:nvPr>
            <p:ph type="ftr" sz="quarter" idx="12"/>
          </p:nvPr>
        </p:nvSpPr>
        <p:spPr/>
        <p:txBody>
          <a:bodyPr rtlCol="0"/>
          <a:lstStyle/>
          <a:p>
            <a:endParaRPr lang="en-IN"/>
          </a:p>
        </p:txBody>
      </p:sp>
    </p:spTree>
  </p:cSld>
  <p:clrMapOvr>
    <a:masterClrMapping/>
  </p:clrMapOvr>
  <p:transition spd="med">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C27B28-5119-40F3-BB9A-A1EAC1707B28}" type="datetimeFigureOut">
              <a:rPr lang="en-IN" smtClean="0"/>
              <a:pPr/>
              <a:t>22-09-2016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32C33F5-48CE-4903-9D1C-CF310D941394}" type="slidenum">
              <a:rPr lang="en-IN" smtClean="0"/>
              <a:pPr/>
              <a:t>‹#›</a:t>
            </a:fld>
            <a:endParaRPr lang="en-IN"/>
          </a:p>
        </p:txBody>
      </p:sp>
    </p:spTree>
  </p:cSld>
  <p:clrMapOvr>
    <a:masterClrMapping/>
  </p:clrMapOvr>
  <p:transition spd="med">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ACC27B28-5119-40F3-BB9A-A1EAC1707B28}" type="datetimeFigureOut">
              <a:rPr lang="en-IN" smtClean="0"/>
              <a:pPr/>
              <a:t>22-09-2016</a:t>
            </a:fld>
            <a:endParaRPr lang="en-IN"/>
          </a:p>
        </p:txBody>
      </p:sp>
      <p:sp>
        <p:nvSpPr>
          <p:cNvPr id="22" name="Slide Number Placeholder 21"/>
          <p:cNvSpPr>
            <a:spLocks noGrp="1"/>
          </p:cNvSpPr>
          <p:nvPr>
            <p:ph type="sldNum" sz="quarter" idx="15"/>
          </p:nvPr>
        </p:nvSpPr>
        <p:spPr/>
        <p:txBody>
          <a:bodyPr rtlCol="0"/>
          <a:lstStyle/>
          <a:p>
            <a:fld id="{532C33F5-48CE-4903-9D1C-CF310D941394}" type="slidenum">
              <a:rPr lang="en-IN" smtClean="0"/>
              <a:pPr/>
              <a:t>‹#›</a:t>
            </a:fld>
            <a:endParaRPr lang="en-IN"/>
          </a:p>
        </p:txBody>
      </p:sp>
      <p:sp>
        <p:nvSpPr>
          <p:cNvPr id="23" name="Footer Placeholder 22"/>
          <p:cNvSpPr>
            <a:spLocks noGrp="1"/>
          </p:cNvSpPr>
          <p:nvPr>
            <p:ph type="ftr" sz="quarter" idx="16"/>
          </p:nvPr>
        </p:nvSpPr>
        <p:spPr/>
        <p:txBody>
          <a:bodyPr rtlCol="0"/>
          <a:lstStyle/>
          <a:p>
            <a:endParaRPr lang="en-IN"/>
          </a:p>
        </p:txBody>
      </p:sp>
    </p:spTree>
  </p:cSld>
  <p:clrMapOvr>
    <a:overrideClrMapping bg1="lt1" tx1="dk1" bg2="lt2" tx2="dk2" accent1="accent1" accent2="accent2" accent3="accent3" accent4="accent4" accent5="accent5" accent6="accent6" hlink="hlink" folHlink="folHlink"/>
  </p:clrMapOvr>
  <p:transition spd="med">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ACC27B28-5119-40F3-BB9A-A1EAC1707B28}" type="datetimeFigureOut">
              <a:rPr lang="en-IN" smtClean="0"/>
              <a:pPr/>
              <a:t>22-09-2016</a:t>
            </a:fld>
            <a:endParaRPr lang="en-IN"/>
          </a:p>
        </p:txBody>
      </p:sp>
      <p:sp>
        <p:nvSpPr>
          <p:cNvPr id="18" name="Slide Number Placeholder 17"/>
          <p:cNvSpPr>
            <a:spLocks noGrp="1"/>
          </p:cNvSpPr>
          <p:nvPr>
            <p:ph type="sldNum" sz="quarter" idx="11"/>
          </p:nvPr>
        </p:nvSpPr>
        <p:spPr/>
        <p:txBody>
          <a:bodyPr rtlCol="0"/>
          <a:lstStyle/>
          <a:p>
            <a:fld id="{532C33F5-48CE-4903-9D1C-CF310D941394}" type="slidenum">
              <a:rPr lang="en-IN" smtClean="0"/>
              <a:pPr/>
              <a:t>‹#›</a:t>
            </a:fld>
            <a:endParaRPr lang="en-IN"/>
          </a:p>
        </p:txBody>
      </p:sp>
      <p:sp>
        <p:nvSpPr>
          <p:cNvPr id="21" name="Footer Placeholder 20"/>
          <p:cNvSpPr>
            <a:spLocks noGrp="1"/>
          </p:cNvSpPr>
          <p:nvPr>
            <p:ph type="ftr" sz="quarter" idx="12"/>
          </p:nvPr>
        </p:nvSpPr>
        <p:spPr/>
        <p:txBody>
          <a:bodyPr rtlCol="0"/>
          <a:lstStyle/>
          <a:p>
            <a:endParaRPr lang="en-IN"/>
          </a:p>
        </p:txBody>
      </p:sp>
    </p:spTree>
  </p:cSld>
  <p:clrMapOvr>
    <a:masterClrMapping/>
  </p:clrMapOvr>
  <p:transition spd="med">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CC27B28-5119-40F3-BB9A-A1EAC1707B28}" type="datetimeFigureOut">
              <a:rPr lang="en-IN" smtClean="0"/>
              <a:pPr/>
              <a:t>22-09-2016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2C33F5-48CE-4903-9D1C-CF310D941394}" type="slidenum">
              <a:rPr lang="en-IN" smtClean="0"/>
              <a:pPr/>
              <a:t>‹#›</a:t>
            </a:fld>
            <a:endParaRPr lang="en-IN"/>
          </a:p>
        </p:txBody>
      </p:sp>
    </p:spTree>
  </p:cSld>
  <p:clrMapOvr>
    <a:masterClrMapping/>
  </p:clrMapOvr>
  <p:transition spd="med">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CC27B28-5119-40F3-BB9A-A1EAC1707B28}" type="datetimeFigureOut">
              <a:rPr lang="en-IN" smtClean="0"/>
              <a:pPr/>
              <a:t>22-09-2016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2C33F5-48CE-4903-9D1C-CF310D941394}" type="slidenum">
              <a:rPr lang="en-IN" smtClean="0"/>
              <a:pPr/>
              <a:t>‹#›</a:t>
            </a:fld>
            <a:endParaRPr lang="en-IN"/>
          </a:p>
        </p:txBody>
      </p:sp>
    </p:spTree>
  </p:cSld>
  <p:clrMapOvr>
    <a:masterClrMapping/>
  </p:clrMapOvr>
  <p:transition spd="med">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ACC27B28-5119-40F3-BB9A-A1EAC1707B28}" type="datetimeFigureOut">
              <a:rPr lang="en-IN" smtClean="0"/>
              <a:pPr/>
              <a:t>22-09-2016</a:t>
            </a:fld>
            <a:endParaRPr lang="en-IN"/>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IN"/>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532C33F5-48CE-4903-9D1C-CF310D941394}" type="slidenum">
              <a:rPr lang="en-IN" smtClean="0"/>
              <a:pPr/>
              <a:t>‹#›</a:t>
            </a:fld>
            <a:endParaRPr lang="en-IN"/>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p:fade thruBlk="1"/>
  </p:transition>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gif"/></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20.gif"/><Relationship Id="rId7" Type="http://schemas.openxmlformats.org/officeDocument/2006/relationships/image" Target="../media/image24.gif"/><Relationship Id="rId2" Type="http://schemas.openxmlformats.org/officeDocument/2006/relationships/image" Target="../media/image19.gif"/><Relationship Id="rId1" Type="http://schemas.openxmlformats.org/officeDocument/2006/relationships/slideLayout" Target="../slideLayouts/slideLayout2.xml"/><Relationship Id="rId6" Type="http://schemas.openxmlformats.org/officeDocument/2006/relationships/image" Target="../media/image23.gif"/><Relationship Id="rId5" Type="http://schemas.openxmlformats.org/officeDocument/2006/relationships/image" Target="../media/image22.gif"/><Relationship Id="rId4" Type="http://schemas.openxmlformats.org/officeDocument/2006/relationships/image" Target="../media/image21.gif"/></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image" Target="../media/image34.gif"/><Relationship Id="rId2" Type="http://schemas.openxmlformats.org/officeDocument/2006/relationships/image" Target="../media/image29.gif"/><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media/image32.jpeg"/><Relationship Id="rId4" Type="http://schemas.openxmlformats.org/officeDocument/2006/relationships/image" Target="../media/image31.gif"/></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image" Target="../media/image42.jpeg"/></Relationships>
</file>

<file path=ppt/slides/_rels/slide2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image" Target="../media/image45.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endParaRPr lang="en-IN"/>
          </a:p>
        </p:txBody>
      </p:sp>
      <p:sp>
        <p:nvSpPr>
          <p:cNvPr id="10" name="Subtitle 9"/>
          <p:cNvSpPr>
            <a:spLocks noGrp="1"/>
          </p:cNvSpPr>
          <p:nvPr>
            <p:ph type="subTitle" idx="1"/>
          </p:nvPr>
        </p:nvSpPr>
        <p:spPr/>
        <p:txBody>
          <a:bodyPr/>
          <a:lstStyle/>
          <a:p>
            <a:endParaRPr lang="en-IN"/>
          </a:p>
        </p:txBody>
      </p:sp>
      <p:sp>
        <p:nvSpPr>
          <p:cNvPr id="1028" name="AutoShape 4" descr="Image result for real life conic section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pic>
        <p:nvPicPr>
          <p:cNvPr id="1030" name="Picture 6" descr="http://3.bp.blogspot.com/-ah4Qj80FAmY/T91rBBJ8RFI/AAAAAAAAAAY/442o18Wg8nA/s1600/conics.jpg"/>
          <p:cNvPicPr>
            <a:picLocks noChangeAspect="1" noChangeArrowheads="1"/>
          </p:cNvPicPr>
          <p:nvPr/>
        </p:nvPicPr>
        <p:blipFill>
          <a:blip r:embed="rId2" cstate="print"/>
          <a:srcRect b="5859"/>
          <a:stretch>
            <a:fillRect/>
          </a:stretch>
        </p:blipFill>
        <p:spPr bwMode="auto">
          <a:xfrm>
            <a:off x="228600" y="152400"/>
            <a:ext cx="8766858" cy="6533791"/>
          </a:xfrm>
          <a:prstGeom prst="rect">
            <a:avLst/>
          </a:prstGeom>
          <a:noFill/>
        </p:spPr>
      </p:pic>
      <p:sp>
        <p:nvSpPr>
          <p:cNvPr id="7" name="Rectangle 6"/>
          <p:cNvSpPr/>
          <p:nvPr/>
        </p:nvSpPr>
        <p:spPr>
          <a:xfrm>
            <a:off x="1447800" y="2362200"/>
            <a:ext cx="6705600" cy="1754326"/>
          </a:xfrm>
          <a:prstGeom prst="rect">
            <a:avLst/>
          </a:prstGeom>
          <a:ln>
            <a:solidFill>
              <a:schemeClr val="tx1"/>
            </a:solidFill>
          </a:ln>
        </p:spPr>
        <p:style>
          <a:lnRef idx="2">
            <a:schemeClr val="accent1"/>
          </a:lnRef>
          <a:fillRef idx="1002">
            <a:schemeClr val="lt1"/>
          </a:fillRef>
          <a:effectRef idx="0">
            <a:schemeClr val="accent1"/>
          </a:effectRef>
          <a:fontRef idx="minor">
            <a:schemeClr val="dk1"/>
          </a:fontRef>
        </p:style>
        <p:txBody>
          <a:bodyPr wrap="square" lIns="91440" tIns="45720" rIns="91440" bIns="45720">
            <a:spAutoFit/>
          </a:bodyPr>
          <a:lstStyle/>
          <a:p>
            <a:pPr algn="ctr"/>
            <a:r>
              <a:rPr lang="en-US" sz="5400" b="1" u="sng" spc="200" dirty="0" smtClean="0">
                <a:ln w="29210">
                  <a:solidFill>
                    <a:sysClr val="windowText" lastClr="000000"/>
                  </a:solidFill>
                </a:ln>
                <a:solidFill>
                  <a:sysClr val="windowText" lastClr="000000"/>
                </a:solidFill>
                <a:effectLst>
                  <a:innerShdw blurRad="50800" dist="50800" dir="8100000">
                    <a:srgbClr val="7D7D7D">
                      <a:alpha val="73000"/>
                    </a:srgbClr>
                  </a:innerShdw>
                </a:effectLst>
                <a:latin typeface="Arial Rounded MT Bold" pitchFamily="34" charset="0"/>
              </a:rPr>
              <a:t>MATHEMATICS –</a:t>
            </a:r>
          </a:p>
          <a:p>
            <a:pPr algn="ctr"/>
            <a:r>
              <a:rPr lang="en-US" sz="5400" b="1" u="sng" spc="200" dirty="0" smtClean="0">
                <a:ln w="29210">
                  <a:solidFill>
                    <a:sysClr val="windowText" lastClr="000000"/>
                  </a:solidFill>
                </a:ln>
                <a:solidFill>
                  <a:sysClr val="windowText" lastClr="000000"/>
                </a:solidFill>
                <a:effectLst>
                  <a:innerShdw blurRad="50800" dist="50800" dir="8100000">
                    <a:srgbClr val="7D7D7D">
                      <a:alpha val="73000"/>
                    </a:srgbClr>
                  </a:innerShdw>
                </a:effectLst>
                <a:latin typeface="Arial Rounded MT Bold" pitchFamily="34" charset="0"/>
              </a:rPr>
              <a:t>CONIC SECTIONS</a:t>
            </a:r>
            <a:endParaRPr lang="en-US" sz="5400" b="1" u="sng" spc="200" dirty="0">
              <a:ln w="29210">
                <a:solidFill>
                  <a:sysClr val="windowText" lastClr="000000"/>
                </a:solidFill>
              </a:ln>
              <a:solidFill>
                <a:sysClr val="windowText" lastClr="000000"/>
              </a:solidFill>
              <a:effectLst>
                <a:innerShdw blurRad="50800" dist="50800" dir="8100000">
                  <a:srgbClr val="7D7D7D">
                    <a:alpha val="73000"/>
                  </a:srgbClr>
                </a:innerShdw>
              </a:effectLst>
              <a:latin typeface="Arial Rounded MT Bold" pitchFamily="34" charset="0"/>
            </a:endParaRPr>
          </a:p>
        </p:txBody>
      </p:sp>
      <p:sp>
        <p:nvSpPr>
          <p:cNvPr id="9" name="TextBox 8"/>
          <p:cNvSpPr txBox="1"/>
          <p:nvPr/>
        </p:nvSpPr>
        <p:spPr>
          <a:xfrm>
            <a:off x="6553200" y="4953000"/>
            <a:ext cx="3048000" cy="1692771"/>
          </a:xfrm>
          <a:prstGeom prst="rect">
            <a:avLst/>
          </a:prstGeom>
          <a:noFill/>
        </p:spPr>
        <p:txBody>
          <a:bodyPr wrap="square" rtlCol="0">
            <a:spAutoFit/>
          </a:bodyPr>
          <a:lstStyle/>
          <a:p>
            <a:r>
              <a:rPr 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BY-</a:t>
            </a:r>
          </a:p>
          <a:p>
            <a:r>
              <a:rPr 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ANANYA SEN</a:t>
            </a:r>
          </a:p>
          <a:p>
            <a:r>
              <a:rPr 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11-A</a:t>
            </a:r>
          </a:p>
          <a:p>
            <a:endParaRPr lang="en-IN" sz="2000" dirty="0"/>
          </a:p>
        </p:txBody>
      </p:sp>
    </p:spTree>
  </p:cSld>
  <p:clrMapOvr>
    <a:masterClrMapping/>
  </p:clrMapOvr>
  <p:transition spd="med">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IN"/>
          </a:p>
        </p:txBody>
      </p:sp>
      <p:sp>
        <p:nvSpPr>
          <p:cNvPr id="3" name="Content Placeholder 2"/>
          <p:cNvSpPr>
            <a:spLocks noGrp="1"/>
          </p:cNvSpPr>
          <p:nvPr>
            <p:ph sz="quarter" idx="1"/>
          </p:nvPr>
        </p:nvSpPr>
        <p:spPr/>
        <p:txBody>
          <a:bodyPr/>
          <a:lstStyle/>
          <a:p>
            <a:endParaRPr lang="en-IN"/>
          </a:p>
        </p:txBody>
      </p:sp>
      <p:sp>
        <p:nvSpPr>
          <p:cNvPr id="31746" name="AutoShape 2" descr="data:image/jpeg;base64,/9j/4AAQSkZJRgABAQAAAQABAAD/2wCEAAkGBxITEhUSEhITFhUVGBoZGRYVGRUaGhYdGxofFxgdFxgZHigiIB4lGxUaIjEiJS0rLi4uGx8zODMtNyguLysBCgoKDg0OGhAQGzElICAzLTc2Li84Ky0tMisyLTItMi8tLTUtLS0uLzUtLS43LS0tMTEtLTctNS0tLTAtLy0tLf/AABEIAMIBAwMBIgACEQEDEQH/xAAbAAEAAwEBAQEAAAAAAAAAAAAABAUGAwIBB//EAD8QAAICAQMDAwMCAwQHCAMAAAECAxESAAQhBRMxBiJBMlFhFCNCcYEVM1KRBxYkYqGx8DRDcoKSwdHhRFPx/8QAGQEBAAMBAQAAAAAAAAAAAAAAAAECBQQD/8QALREBAQABAgQDBQkAAAAAAAAAAAECAxESITFRBBNBBRQigZEVQlJxocHR8PH/2gAMAwEAAhEDEQA/AP3HTTTQNNNNA0000DTTTQNNNNA0000DTTTQNNNNA0000DTTTQNNNNA0000HkaxPU/VDyzSw7aRFWE4u1ZMxFZY80K5H341s3PB/l/lr8e6J0t4EDFBMrMczGMZPP1CzzZ5IsHxoLkTGnkWRzZKgA/arazzV2L4+a15j3DyOaSlAxyY8+TeP5oD/AD1WPvRDnIF3BuqEysAgBI4JH5vyfA1d7WeKS3LUpHNGq/w+Of8ALQWnQ+ssmQkBCZgLl5FmuK8i/wD31q45AwsEEHwRrCwbuITCMZEhbJY3RPgAf9edW3p3f4u22I4DEg/YkZlT9zXJ0GpjPnXvXHb/ADrtoGmmmgaaaaBpppoGmmmgaaaaBpppoGmmmgay209Wwput5Dut1t4uzKixrJJHG2LQRyE+4gn3u3OtTrO9I6LW530s0SFZpkaNmCNko28UZ+5HvRhRrxoK7pPqgzZt+ojw/tH9PGyIJFkTBWCBlNAkk+/mq8attt6s2zyKi93F5GiSUxyCJ5ELBlWSq8owvwSDROqKH05OpNRAL/ao3IAZK7PbC5Vf3B9vn8a47Xom7Tco0MEu2P6jOZ451OzmiLZPW3Z2YSOv2RaYk5V5Cy6V63jaKaWdJI8Ny8EaiKTKUh2RFRaJeQhCSoHt5ugL1Of1jtFillkZ4xA0aypIjq8fcYLGWQiyrFuGFg0eeDqgTou8RmZdvkdvv5d1GO5GBuY5xKrKnutZEE38eIJHmjYdX6Ju91+onO37TSnZRpCzxl8Nvuu/I8hVigJDtShjwv3NANR0r1DDO/aVZo5DH3Ak0UkTFA5jJCuAfqH+TKfkamdK6jHuIhNESUYsFJBGWLFbF/BKkg/Iojg6y3+kiKQDby7Zwm5Lttk+7LuVMbUPnBgk38oT8XrWdO2aQxRwxikjRUUfYKMR/wABoJGmmmgaaaaCH1FyInK+aIH8zwNfl209UmOQbaTamPjyzCgAKvxyCQa5+Dr9B9S7uSNB24JJjf0x1Y48myAP56/P/wBadwe+23ZUZKjZmBs/aZU4xs+0n8+L0F5uDBu0wsOh54PFV818aw/RdrhuJY0jY4McM3xVB5DBDd3fmv8AnrdrvUENxpkfcMFq8gOR/wAPH51mup7aXaySbpllcSUf27GNAAK1fw0bJ/8AjQXibxQAHIRrF15LN8ADn/PVZ0vcn9bsz4XuSLXlmbFkZmN8/HOsSetzRAnthASfezWYwSTVHyQWr8/y1p/9EmzaXcPuWJbtJjfGGbUfZx5xuz/vfnQfscGuuuO2120DTTTQNNNNA01X9E6xHukaSMSAK7Ie4pU2po0D8f8AXkEaqesepVh3ccRliVV7YkViubGZikeAu/YwBbj6Xv41eYZW7DTaapG9QgE3E4TOSMPa0zRhmPANhSI2AJ+RVeCfi+ovAMEiu4jMaEpbiQkCyGoFcSW+w8ZeNODIXmmsvv8A1BJkQgwKxzZKwBIeOSFRyDRBWUkfhh4PGpp9RLZPbft5yxLJ7aZ4s8xjdgXE6gnyV+xBLy8jdd6aoF9QZUDFJGf2GAPbbJJmKi6bg2hB+3FXr3L6kRYll7bkPFHLXHAkZVGRvgLnbN4ABPxpwZC801Ty9cA2b7tUyCo7KodGD42FxdCVIYgUb8EWAbA+QdVcSdntPKYu2k0q4AB3APCFroBlZvsGFZGwK2bchc6aj74Sdtu0UD/DPZVeeSQPNCzXFmuR51kE9R7hsUjLSLJLJ2po4gWmijjQllBIQXK7AOfaypa3mpMDb6ayc3V9wY4JUmiYzCERxLE4aZi375ZWbKNQhv7pRLFvGpXqH1BW03U2yk28sm3SQt7wwjKIzEMEv3DH6TX89BotNZD1P6il2zStYVIoElRe2zHcnJ+6gYcDFEXxyuYZvbwe2y63M0sLMV7c+63O2EYXlOx38XzuyW/SNYr+MV9JyDQSbCJpVmaKMyoCqyFVLqD5CtVgH8ak6xXqL1BPDJuijvUAQovYZ4jaZHvSqPYv3YkYjnnVmNzupm3DwyxRrC5SNGXJZCqqzGZvIBLEDHwAG910A0Wmq3ab1juZoG5xSOVCP8L5oV/JDQk39nX7astA0000Fb1TqkcOIf6pCVVf8RAJP9AB51+Y7DZGDee1gNu4dGjUnEHlhdk8+QfHJ/Grn/TM08e3h3MHBglJZiLChlxth/hvz/TWM6R66jQW5vL3s1ZgMQBRrxyp4/Og/RemRYqMjdUxJoXYxvj+Wqvqe5keVIYCrBg2RPONVdjVTuPWED2iNxjdk+BZGII5v5r8DVx6N6SUiWeUL3WB5BJABa65+TwSfnQZmP0BJNusYZFRIwGOYLcknlVFZHj5PHGv1PoPRI9rF2kJPOTMfLsfJP8AkBXwK1XQwtzIjYnI19j8Ufxxerba7/inFEEAn4//AJoLKL51714iOvegaaaaBpppoGq19ht2WaM0RuWYSDLlyUCMPN2EQDjwF/GrLWN636X3DzSzbeSNWsSQly3slcJDOxAHjsxe2vLSPdXepl26CXF03bhZMtwrNc0q5SWsfcDKHK3x7JKJ8e4nydfdvtNmpi25mLSyRB427jE4wFaMb3wAZb/3hldgHUdfS3bD9qOE1uYpURiQrJFDHCqOcTiVMeSiiLVDx5EPe+ktxJdCBe5HvUZQzYx/qXikUL7PcCYWD+OZWIv5njy7jQbbpG1kXJG7gIdS4kLZZurvbA8nKNf5AUKHGo29g2Sd2Qvl2i8jxI99tpAVdhHftZg7eflmPkk6kenOmyRGZ5QA0jLwHzvFQtsQiAH44HhVs/AzU3pLeOGy/TknbbmGsgIy0zxuKjSEYx/tG7Lt7uS1WXFl3Gnbb7Qr3jImCiNc+4MB2XJQFrrhmN/5a8QdE2yLSyOAsaAHut+3GrZR4m+FBXz/ABAEGxxqvPQ5+6Nz2duGEwfsBziagMGefb/vPdX0/SoFj4rx6V3aRTInYb9RtxEwLuqwkTTzBY/2zkirusF4WhGvHPDivcaDb7XbT7fcbaNyVLSxysGtw73mb+GtuPtXHjXhdrtn/wBokmS17feMcpEJkioqXF0CGrzRICg2AK67fpcmG7iJVBM8hSRCSwEi1ZFCmVr+T4Bv41U/2FuLgk7GzQ7cxftozVIEimiIMmApV74aNSpoqbIy9tRcdS222k2/6aab9uUBfdLTSBjYGV2waiK+RY8ajvstvQEk0qFJSI3eamyK4lUOXKkH6D881YB1TP6Olbb7lGEHcm224jTklYmnllmCKSt4L3EFgC8LxHA1M3XQJu7LIIttL3RMmExbECXDk+w2D26ZfkBedBM2/QtoJQIpXWSONI8EmbJUXlQy2TyWJJP1E2b1N6nNBJHPBuCEjIaJy7qodXRcsSGscSheaN/iiazp/RZ03fd/bEWUrEA5Zdzm0VkyiYn6qkKmvp9ww8x+m3/XSbmQRNGzSsAbLDODaQjgrX/40t8+GXzZoJvqDbbdQs0xlxLQRFVdgj5ShYs1BAKh5LP3WwbHGvEG12iyrMhtSJplYSAwIxIErqMqDN3G9wBHMnILHLgegSHp202jlGeH9F3CSSrdiSJ5aJFmxE1WObF1qD1D0rK8rOoiK/vkJm6G5JdrKhBVfab2rm+aYqSGsjQXG56HttxnLnIyTqA4jmcRyKBjzgaIx4NedcN30zYyLJKZQIZcRLhMVhlxAQBwrY8qAhqslAU2ABr1sujy/optvN23aUTCjQDLJfErRIlk5HJlUHnySMjTp6Z3WQkJQlZS4XNM6aERZNKNuMmXHEZKWwJt/CgNBccU0szOpeRY0SNWUHtx5MKViOcpZCSPjH7as13cZZlEiFk5ZQwtfn3D4/rrK7X0m6RuoWIMdvt4Vosce0zsyglbxAkAHHNeBqOvpKapEZY3UpugC0rr3O+xamCRhlyu2bJiGAIB+A2e23KSKHjdXU+GQhgf5Eca66pfTHT5oVl7xUl5c1+gvWCr+46RoHa1oEgnEKCTWrrQcJIw1ggEHggiwfwRrKdd9KdLjSTcy7WJAqkuUtAwr5CkAn41rdYn/SbNlHBtboTye8XVpGMjz/4sdB+a9L6JhuIzEgCbo5rH8RgOAyXybCkEG+edfpXVOuJGoRAGa68+1PP1Hn/hrOSdVXHtxjEEkWKyfjxHR4B5tvxr5t2VTk4QVXt4KrVEVY55Gg1vTtyzKMbkNDkWqDx8nz/S9TRtnIObg+aQCkH2seSf66q9j18MLMMteBSP7vgmq4GrrZF5TyjRof8AFwx/AX4/roLTpeXbUv8AUQLrUvXOE/8ADXTQNNNNA0000DWP3vWpRuXQT1INxDEm0Cx28Mgjzm5UucQ8r5KcB2ipBIOthrJ9d6xuIZpCz9mJSnbdoXkhdaBk/USpZh5yFnFVAVrayoCDFthF0ckPRZlkaQqlljMpLsEVcjxZJ5NedfR1x+VO/A23eZRvq2/NRI4TMp2frZxmFr2YfUCdWJ9c7UTNEWACNKhbKMkGFWaUtGGzVR2nAYgAlf8AeUt3l67NcA/SundljU9wx8I6O3BViM1w5HNXxd3oKF/Um4xDNOElEMbw7fBV/WszMDQcF/dSgKhBTK2sEDXHpXVp403SZpCoffPAzC0kI3s3daRwrFDHa+2iArFzmLVLvpHq9ZIo5O3KyVt1klpFxfcJG6AoGJ8TxliLC5+TTV1T1ctZNtp1BillT+7JcQuqOKVjVmRSL4qyaqtB46L1iSTZ7iQSl3h7gWR1SRSVjDgg7YVKoLV7FU8Fccgbzk3qWb9O8iyrLJCJmWU/ppUBG0eRe3LCqqwDD/CjUaIognX9P38m6Ec0DxrECQ1NHIJKZaMbxkiscx8Gz441eaDIDcbqOdg26d0j3MUWLJCM1mVCcyqA+0v7cceB7svOqTe9Zkl286ndCYtDuu7CFjH6fBisR9oyWx7TmTn9S0ARr9K1x2m1SNQiClF0LJ8kk8n8k6Ci2vUZ23rbUniNnlZ6X3QuoEK/g9xpACOa2xv6ucp6jnkD7+NZmL96QotRl4lPSiytD7clydXSx5wYDnIn9E22wRHkkUHOUjJmZmNLeKrkTiotiFFC2Y1ZOpWg/NoerPGZzFuAIpd2uW6ygAIHT9syU7I0QzPzjRogUSNe+q9ZlkjCzbpYiYtuyRKi47ovIc2XNczQUUErC8myBGv0bTQQt/01JWRmL3GQRixANOknI+fdEv8ASx86yHRTsQYu6FPUu7UmP/as86ctzn2AOefZ28asYjW800H56vqPcmMsu4UzNBI8sJSNhspFKBVOIBABZlKyEl8bUgKddes9R3MJZQ43EkM0hiaSJC//AGCSYCo1WyHsewBipx5sk73TQU3prdrIr4bz9WoIqXGPi1vHOIBG+/AsAi71c6aaBpppoPmI1W9b2W0Ze7uYY3EfgugcrZH08E8mvGrPXDebNJQBIoZQcsWFqTRAsHg+b5+QD8aClbp3S0Z7i2atYD+2IG6sBv8Ayi+fjXaBNhE9om3VuQWVU9uFXkw8Vfz+dev9XY/b7npSaGR4Ux9sqDd8irP4/rrs3QYD5DeCo9x4Um8VrwAfH2vQdT1Tb/8A7Y+BZ9y8CwLPPiyP89dk3ETNgGQuATiCLoHE8fz41FbokJUqQxDEs1sfcSQWJr7lfjXTa9KjR+4Mi9EZE2Tkxc3/AFJ48fjQTQNfdNNA0000DTTTQNU+99NwStIWMgE1d6NXYJNShPeo+6KFNVkAAbA116Ad322/W9judx8exnjhfsvLnKv/AG1lvUG4lbcybyOIsnTyqhgfis99S+XuF1UAfxxfcaDTr0CEMT78WZ3MWbdotICJCUBo5ZsSDYti1XzrxD6chXH3TEoYyrNI7MoisIASfFOwN2WyNk6zf+sUpkbDdB27u5Q7cLEe3FGkrRy8LnwyRjMkocwtZEHXjb+oJShx3okjK7cy7gJFW0aQsJAKXEcKvtkDGPK3JBA0Gi2/pTaxhEUOETsnt5tg5gCrCzj5ZRGnPzgt3Q1IboEJCD3jBJI1KuykLIys1MpBu41IPkVrFdQ3bSsGMndVdvu1SalHeQbjaU/tAU82LUAHGwKOrKXr04lb9/8Ac7u5RtpjGe1FGspim+nMZBIWyYlD3QoAJGg1fTempBniWLSvm7sbZ2xVLPx9KKKAHjUnbQ4KqWzYgC2JZjXySeSfzrFNvtypCSSd8ldlMM44hi8srq6piopf21xu2Uk+48VFj9TTKiOu6EykbeTcPhGo2hO5hSaNgFBRe085Ikt0ERJbQfoel6/Pur+qJPc8e6RYhLKFKmFTIEiiZRG8ymJ+Xc4FkZwbVqRtardP2trPPECrtG83K0c+3YJU+D7Rx+OdBb6XrDy7/cpKYnk/UEDaTLmkQIaU7hWRMVFLe3XEm2GRtjqHJ1OZ44mg3K7yYSROI3VY1ilaKbJC8a8AV/dtci17m9woP0TTWDl63O4kkh3T4QbSCejHEDK7SbhZEmUraf3AUquLKQebBvjvfU8y7mo5yQZNzE0TCEYdqGaRGEYUyD3QLTO9OGJCURQfoWmsId/vEkIO7Zgg2MlGOEBv1MzQyxmkBCBY7WjkC3LMONduk9d3D73tvIguaeNtuSuSRx59uQIsealgsbZO2BEnFEqNBtdNYr1D6jn207qSTHEU3D4x3/szBYGQH5YSmSXjnGOvnmG/qDcpNFHJP+6ku1ilhqFVbvCMSFVxMrANMacFFBAWmKnIP0HTWQ9FdakmkkSWbunAPadvBPcVxoKkkTfeKZSwojJsW1r9A001A3vUcGEaozuRlQoBRdAsx+LB8WfxqLZJvUyW8on6apn325I4WBT8Al3B/rS1/Oj/AF163XVyYFeKhJKcFDC8GF55gHnDFrFiyKvm9UmrhZbL0W8vLktnagSfjnRWsWPnWf2s80sJJmIYBldcFOLAcj718j7gg/Ouk00kUWZmagBQCJbE0FUX8kkAfz1PmY9zy7vsvdNUm06rINsHkCtNk0YVbAZwzKv5qlyJ+ACfjXxt5uEGTy7eh5uN0H/qMpr/AC1GWrhjtveqZpZLzTVd0Tqg3CMwA9rlbVskagDaNQsc0ePII5rVjr0Ussu1NNNNEGmmmgaz3XOqbrbgydpHjM23jQK3uqWaOJiwYqL95rnyRfF1odQ+q7BJ4zG5YDJHDKQGVo3WVCLBHDopogjjnQZjYeoIUgmG4hkjiP6yRpOMHEcriXEZmQEg2OADRr4u49Nddg3IZIhiYQgKZxSFVYHA5RO6/wADDzdqfiiekvp2Bo+2wYpUwrIixOSZORRH1GiKI1L6fsO1kTLLIzVbSEGgPACqFUefIFn5J0GeHXJ8I9w0+1jjlk9kMiuC0WePMwbiTEhvpqyE/wB/Xab1pCgLNFKq954EZ226CVomkSTEtKAFUwnl8btQLPGpcnpiI2vcnWFnLmBXqMsWzPxmAW5KBgps8UddW9Px4KqPIjJLLMrqVyVpnd5PqBUqTKwxYEePkA6CBufWu3WOKXFzHIAc8oABbFCoykGbKQbEeXji7W5uw6yWi3EskTIIJJV/hOSx/Ipj5A+a/lrhufScL3ck4ziWJ/eCZFRmdMnYFrDSMeCAbogjjVrs+nrH3KLESuXKtRALfUF4uieaN+T8caCj23VNwr7fvz7QGYAtBi6lQwJXtSFjmQQAbUZckY1WuW0/0gbSRSyhzaq0aqYWaYPIsKBVWQlGLyxCpcK7guqbGwg9NRIYx3ZzFEQY4Wf9uMjhfjJgL4V2YDihwNfIfS8Ij7XcmaNVRY1L8QhGV4+3QFlWjQhnyYY+asEPDepxeA224Mwd0MI7OQKost5GQJRSRSCG+aNEEDinrWDsvO0cqII4ZUL9od1NwxSEqc6XJhXvK1YJoXVjsugxxv3MpHkLMzO5FuWRYySFAUUkagBQBx4snXFPS+3EaxDPFIoIl93KjbtnCwP+NWo3+BxoK5fW8TYsqntK0wnfKJhD2ohNeSSEMCjK1rlxYNMCB62/riCRW7cUryKYgIkbbuzd4sI6ZJSg9yMCGYFas8EE2E3pyJ1CyySye5yxkYHuB4+06MuIUIU4xQLzz5JJ6QdCUUWlnkKsjAyMDXbvAAAAfxG2rJuLJoUHbpi7i3M5jxPKKq0y+9zTmyCRGYhx8hvgjVhppoGml6aBpppoGqX1N0sSosgQNJDZUUCWU/Wq/kgAiq9yr8Xq61Gk6hCpxaWMG6osoN8cVf5H+Y1GWMyll9Vscrjd4yJSML3BJLjQIKyzUQfFANzdigBzevmzhMTyPMxX2hyHa+3nQIYn5xijJ88kgE+TamLaqTLFJGzBiVDPaRk2XZVXliPdQHzagrzUTqnTo1Zdyrd3nCVi2VOrFVah7QVYlCAPbfxTXle56mjo525XK/t/LtmvjnlJEQIzdyUmRMxwqs6+0ClLqpFsfJvmsV/h16wpoCWkIyqmd2AuNgCAxIBuh/XUmf6W/kf+WuG5QmL2i2XFgPFlCHA/qVr+usbDxWpbN8rt235bOnhm7zMmUgU5Yq8tUzLyUgPwR8O/+Z0fZJaiONO65xQlQSCeSxJ5pQCx5+Pvr7BLnE0gBy7xlQAH92MIIXKcWSApbGrtR5BBN16e2hJM7AixjGCKITyWr4LkA/yVfFnWrn4TU1NbCXfh4Zv8vR4ebMcL3Wux2qxIsa+FFWfJPkkn5JNkn5JOu+mmtpnGmmmgaaaaCs9P/q+2363sdzuPj2M8cL9l5c5V/wC2s11KPcH+1jFJCqfxB4ndif0cV0yyKAKoeD8/y1uNZLeep513PZXbllG7EHHbuRTsn3PtuQAEOq8mhj9z4CBF1zcDdCLuIgWSCOOFioMsbxxM8gQRtIxBeUBlYIO37vpY6n+rer7qCXCHnuRiRAEBobctJuVJPH7idqNb5BckeOPu99f7WIKXDqe33XDGFWiXNkNhpBmwaKT2xZn2Hzahp59Tx5Edqbt5yRLNSYNJEGLqBnkOY3XIqAWQi+VyDKdV9VTqvcXcFD2v1MaFYUWSN5ZDGp7itI5EKJkqBCtkl/cMbno3WpW38kLzZjKYCNO3UQRhj3EKrNGa/iJdHsMpUMo1Ni9WJhm8E8ZMSyxo/ZymDv21WMLIRmWaMUxFGVAfmp/VOr9p1jWGWaRlZ8Iu3YVKBJMjqPLqALsk+KBIDJ9WjZuorGNxIGO7jKioiYVOx3AyRSngkMttkLvixqLvPUu8VKMyRmNZgkknbX9VJFuJoArIImLe2KNikIViZfb8DWq6D1l9zPKVH+ziOJompf3O4gkDXnkPaw9pUah7z1ityxIjJMiNIocxNapIsbFkSQsn94pAcKSD9wQA6+q9r3Zemq5IU7u2SkZWK7aeVcg6nw0YrxV2KYKRm+idV3R2HeG4SIRxbNFXCJIkEkG2kkbIRNhXccKSO2t+4UBWl3nX5Y9jvN0EV3253OK+ARC7quVn7KCaNnmuaGvWy9RsZWjkglC98xLJUeKntCUK3vLE/UMlBW6F+SArvTnUTLuYXfcSHKCZVR+wBKY56LqYxT+3H3IQCKOK3Wos3UHj3W7jbetAjbtMpG7P7KHZxtHiZEKoryKyZOCpMZUe9idWDevoFijleKWMSx91VkfbKxipSHozVzlQUHLg8D5lj1ptTuBtw1kukeeUVZOodAEL9wgh1FhathzwaCH1TevJ0sSyHFu5F78fKrulCS4f7yKslfmtQJfUD0YxvWKGZ0i3Q/SqJVWKNyDKyGIkSSOowjJbAirRzrU7/rQjl7KwzSsqLI/aCftozFFJDMCbKOQFBNI3F0DB3PrCKNXkeGYRDvYSVHjKYFd5FQZ5A4wyFSwUHAm6KkhQ7H1PuGbZtJKLmi2xMEYjDM8oqQmKRA5QE/XG/sxbJfabm+h+t7id1E0qOWh7ksYK5beS1HbxSMGMe5xhKzPacXTVYyeqVDYyJLAUKFxIsbXG6SOrWkhAH7Dg+SCh9vIOvu59VrHGJJdvPEGZAvcMKg5hmUmTuYL9BBDMDZUVbLYULRu/UJYhupFb9bYoRFo0bpwoxqyEAFgy2wYHtn+LI657j1JuwY/3o0IgjZA2KjdSF5EcFe27N9EfthplL3yGUa2W56wqbddw0cnv7YWIBO4WkYKifVjZZwLyxHm651A/1pBbtrtdw0wZ1aEdnJSiJIbZpAlMk0bAhj9QBo2AGh01G6bvUnhjnjspKiyKSKOLqGWx8cEak6BqKenxZZlAWvKzZIP4v+XjUrTQQ16VAOO2tfav+v8AoD7DXX9JHiyYDFryX4N8Gx9q41300GOmiMZeFiSVHtY85obxJ+54Kn8i+ARokbOUhQkM45I8ogAzYfnkAf7zL8Xq59TbPKIyLWcSswugCte9STxRA+eLCk+NefS+1qITMKeUKaP8KAexf50ST+WIugNY/wBmT3ji+51+fb++nJ2+8/Bv6vXUIpECpHEjRKECrRtWBIUrRFAe3n4o6CXekH2RDxXkk/TYIzoeW+T48nzq401sOJXQvuc1yWPE/VXlfq+nn/wf/Avix000DTTTQNNNNA1UP0aH9SJi7Z9wTBMhWYhbbFgKv+6ejzXtU/e7fWW3/Rp33neCIBa+8lWGKoxRsSuayrK7ViQhUm7JoBL/ANXYCWwllQ0Uk7bgF1LvKFdgMlppXIKlWGR51x3HTdoJEuV6keWSOFWBTuMjmWRQBdkO5okrk1gZG9UWz9ITiDFhZVIEZGkiInVZkl3CuyRJkHVCAZCS3ckDY5EmX1H0w813t4UDw7iIhGFINxJGrnx9fZju14yLj5shaTdKWWbZmlCbZcwGY902uKo8dVgCEcm/riTji9Tuo9PjmYSCZ43jVlLxOoIR8WZWsEUcFN1Yrgizebm9Pbr3GNIllSXdzCctZmMqSx7dDQsKqyxhr+kQqqhhRHXcekcA6QxKIu3tYlVCqPW3aSUOpYFS4keM09qQrX55DSdL6bDCD2RSlUAAPtCogRAv4xA1ntz0XZwJFbzOpVtvCisrHGRldlSgMj+wCWYlqU2TqTP0SU9PG3xizzRpI1pUlXviWZDQq5EyDcBSWbwDrnsPTz/qVmkiiVO9JOEFExN2Y9vGBxRLKJHYjgEqPdWWgt5+kwGGXasThue9kC1E90sZMT/5z/LXyPpMQpS7Mwk7xJZcmYJ2iSAAKrzQAvVX1bocss0v7cbCUw4TMRcCRkMwVavIOGdSP4mF1iLhbj0pMYyI8EmdN47ShqcTbhv2wHCk4hZHGXOOKUDoLoenoSkaxSyp2ov0+UTgM0YAGLGjyMR7hTLZoizr7J02KN3lWSalIleFGsM4QKCV+uyqD22FYiyCSTrl6V6M0BldgVzEaqlw0FjBolYY0QNbsOMvaqc8UKqD03MY0RoYVkUxiSewXnB3CTbk+OFkWLwebb4C2wX3UumQyOZDK0ZKBJMHVc0DMVVz5ADM9FSp9zC+dRt16V27h0dpDGwlqMsMYjuAyytHxkCwlcCyQoYhQBxqrj9NSRrC428Ej4zvNGxGLbiYhxIzlSWVC0yXVhZOB8a6DoW4DtGI4+ydxBJYcio9vFGY0RavieAHk+Guz4AWC7DabhzOSSWPapjQf9O00RAU+RcsvPyKOukfQUAxG53OYCgN3FJVVDKq4FcGWnay6sWNEklVIzjeld2VhRu2Sn6UM47VFUkSTcWWjZ8y/dK4lRyp8jm923QnTabhIyse63Anbu+SskrO6WwFkIXAH2CjQS/7J2/6YbcGooitEMAUaNhIrZfDB1Dfb8Vxps+kQxOJs2aQliZHZbkMgjQlqAX6YY1GIAAA41T/ANhMDE67KBEjkT9hWW3VImWNn4wJSSQkKfgK15AKIZ9GyPFNHKsRLwNFGAbEJnmlk3AjJUUqJJGiGgai8C60Gw6ZtY4IottGeIo1RQSC2KAIpP34A51L1jtn6dnXdNM9vU00wbKEZ5BkhQVF3PbGwQ5PVIKu6GvjJoWKNci7o/Iv50HrTTTQNNVve3NA9tfHI4v6gKHvrwSbvmh4vXD+1nWN5HVDWKx4MD3HIoqavGnsH7AEnxqLZJvUyb3aO3VHzuMeFXJ/zxarz/KyPsBfDcunNgQnAVxa/hqtlr88sK/3v65SXZEZORHIzWz5gctXJRqJX8KbFAAVyT7l3b9sKkjxkgf34LqlchlcZDIMBVsQPOJ8HP0/aOlneV5Ou+Gs5NPJu583VUT22QMgSQawJFigSH/9P40Xebksv+zjEsASXAoZEMa/Arj5/GvnpvcpJDktZWRJzkS4qyW+bFEH/CV8eBa60Zd3JZZdqaaaaINNNNA0000FZ6f67DvI2lgLFVdozkrKckNHhh4/683qn6h6pMR3ysshMH90Ug3Ei/8AZ0l/ceNSoObHyRxX89asDVa/ToSdwhbndXmMhf8AdLEcR8exV/56Cr/1026zLt3PvyijZsogBJKqsiiMv3GH7iDJVIBcc8Nj3616kTbSMJLxCRH/ALtVBkeRQWldwoH7f8VfFFiwGu0XRoRIXSWRfcjSRo4Cu6KqI0le68Y0GIIDYiwde9106KWTuLM6yMqgNG6+EL/wkFWFysCGBHjiwNBI/tH/AGf9R25Poz7fsL+LxsNhf5yx+brnVHD6vWVk7anFZpI5RaSE47ZtwO2YnYE/SK82CK1aJ0WA7Y7RT+2LBojIEt3CT8Xkbqq+KrjVb07Y7SQySCaRykhMjs4X39s7Y/TWPs4GOIBArm9B12Pq6OaNHihlcyPiio23fP2Zsc0lKAKAQbYGxQBsX133qGtoNzDEzkyJGYzgGVjMIJFa2C5K2Q4JFjyRzqvm2G1jmZTNuP1IO3bvDDMdwywQjhcGHEoOSnyCbIUi0i6bt22y7dSyKxyFmpM8+8X5u3z95u7JN6Cv2Hq6ldtzG6Ism8UTAJgV20soqg5e+1ETeNEq34uf6e9TQ7susYKvGEZlLwv7XyxOULut2jAi7BXxRUn6eg7VkMTe9Ved2UsOTuO4ZQ9fB778cfH214hlj2zqDLuJjOFCsxzAVXWNfppRzOLarIBLE4jQcdx6viSN5WhnEQSWRHqMiYQgswjGdglVJXILYGm89YRRA96KSJ+4sYSRoFyLIZA2fc7YXFHu2BtSACSuXPqnQNpHE/ekl7LBolQv7Yv1LCNu3xdlpAosnEEhaBrUptht9wUnWRg74SxujLktRsoZAQQbjmYEEEEN/LQeZ/UgbZfrNuhksgBLjsESdpwSHxOLBhasQa4JHOum19SI8ip2pgjyyQpKRHg0kWWa0HLijFIAxUAmM88rlIfp8TQNtjI5H8TF8pAS2dljdHLkCqHgCuNRtv0XbrKjiVjTvNHGXXASOGEkigAElu5ISLKgsSADoPXUvUKxOy9maRUMYkePt4oZWCqCGcMfIJoGgwP3qPs/VMZWQOJCySYj2Bc8t1JtUCDMg08dEkjgqxC3Qg77prbyTuQMixSGEyfuSK37UmQyhCkMSFIDZJxWQcKBqc3Ttmku0NsWM247JDEqXlEm4lD1wR7XIvwQPnQPT/rHbbuQRxE20ZlQlojmgYKTSOzIfehxkCmmHFhgvPqXqGZNw0SwMyrJCoIwJkEiOxxtxVFBy1cBvxrrDBBs1zWSZ44l7SRhgywrwcQgq6wAt8mUcAgE6nN0iN5RuLcMcGxsAWgYKSKu6kYHn7aCo3XrvbRorOrKT3ckZoFaPsyGGQHOQBjmjABC14n8Xp4pAyhlNhgCD9weRqiPQNuQxjmkjszZtFIAWE0jTyKW5r3uxBFMtmiLOrbc7yOKIyMwwVSbu7AXL2/c0NBK015icMAw8EAj+vOvWgaxHWFM247sZxWO1GNfuMPazsDwarBTwQMiDTVrQ+o94UjVFOJlbAP4xsEkg/4qUgfkg/B1TogUBQAAAAAPAA4AGsf2r4y6Umnj1vX8nZ4bR4viqJOPa3tl8H+P8X/jr8f/AFr7GOB7ZfH+L8X/AI/6f/WpE30t/I/8tfYvpH8h/wAtYHm3h/118E3ctrvTt5RKxPbb2ODya5ZW4H8Huvk+0sf4RrUv1GMSrCW97gsBRo18X4sgMQPkK321k97KFaFj4Eh4HJP7UgAA+SSQAPkka6braMmCSNiywRUwP0FHcrTHzja8nzXI5rW94LxVw8Lc8pyx2+lu36dXPq6ONzk36tnpqH0jeGWFJCKLDmvBo1an5U1YPyCNTNbMcNm12NNNNEGmmmgay0npsmeafCPN95BMj8ZiNIYYmGVWD7JRXyGP3OtTrL+punlAJEkYPJudsPdRVf34x7Rx8D7/AG+2go4fSO6YjuJFRgMciAxBC5mhkIRUjBMdRy0ZCz+7mrJNxD6YKbjvJHEtbwzArQIjOzMBA44/dZjj45J8nXDc9e3UK8skhMk+2Qlccp7B2uePABGSsaq8SALrUJfVe4UMyum4lEu+j/TIoDKu2ExjY421s0MSEnj95KANZBYejfTU22dDKzExwdpmyiqVslbLFIlY8qWykZmBdvNljY+rOkyz9gxk1FIWZR2rIMbICvdR0LAsOCBwTyCBdLtOv7mUYRzxHJtuBKO05HdzzpY2K1iilLJPJuxV8dr1qWEyCKRJ3/U7xTtgBmMFlmDWOQS6oOaWpFAF1YSunel542Q0oCpslrMHHsTzyuoIRRSrMgWlUcVQrUPaen5c3i7ERcDaDvk8x9tzISvtslfK15bzQ51I/tZpGjT9THuEz2cncjAAVnlIK2pIxYAFQfcADZaxTo/XG3e4SB3zimhlmoiJWHamiEeKo7MikSGxJ77X+EgjQcN16S3Ld5UCIj2SCYmJ/wBpSfCN+1lhIqyZibMBmUAFbvTelumPAkmeVySlwGaMkWqr4iREWypJCgiyTZJOp/T0ijUbeNh+yiDGwWVapMh8Xia+9HUvQcNlMzoGZChN+0/HNfYeRz/XWNHSJJd5vCsKL/tu1k/UE0wWGDbOyqKshgGTg1+5Jfim3Omg/PE9I7l77qRU23likUdoIXklhkPbVIwxjqOSjIzP7ufJJndV9NzvuMo0iSNZ9q6YCJR24njdw9xmTP2yABWVMWF85XtdNBg19KTGMxiDbxkR7hWYNxuO7IrhHpLwYKcybongMOdSm9PzmZZo4oYQJu52r442c23zYIAMmeVAQP4IwbvgbLTQZP0j0KbbzO7qqo0EUYA7Ioxs5ICwxoAgElLeRq7rV1vWlki3MaRqHAZIu7l25CYgVLULwzcqav6Tqy00GE2PpKXulpUUxFtqcH7P/cmYtaQxogruR15JCizxQ+bn0nKI5EG3glDrvERGYBYe/O8qEe00rKy5Y8gotA+RvNNBy2qFUVT5CgH+grXXTTQeJYlYFWAZT5BAIP8AMHVc/p/bnwhT8RvIg/8ASjAf8NWmmq5YzKbWbrTKzpWc6j0/bxUrSzKXDY+52HA5s4tXkede9j0vbvah5iyAZDORavx4r7Hxq+ZAfIBr76KoHgDnXn7vpfgn0i3m596r4OhwIysEJZTal3kfE1VjNjRonn86lT7GJ2VnjRmX6WZVJX+RPjxqRpr1kmM2ilyt52mmmmpQaaaaBpppoGvhGvumgibnp6O8btl+0SyqCQpYjG2UfUQCavwTfkAj7sNhHCCI1rJ5HPybkkaV+T8Zuxr4vUrTQeVjA8ADm/Hz99Agu6F/f/jr1poPIQDwB5vx8/f+eioB4AHz/wDOvWmg+Vr7ppoGmmmgaaaaBpppoGmmmgaaaaBpppoGmmmgaaaaBpppoGmmmgaaaaBpppoGmmmgaaaaBpppoGmmmgaaaaBpppoGmmmgaaaaBpppoGmmmgaaaaBpppoGmmmgaaaaBpppoGmmmg//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31748" name="AutoShape 4" descr="data:image/jpeg;base64,/9j/4AAQSkZJRgABAQAAAQABAAD/2wCEAAkGBxITEhUSEhITFhUVGBoZGRYVGRUaGhYdGxofFxgdFxgZHigiIB4lGxUaIjEiJS0rLi4uGx8zODMtNyguLysBCgoKDg0OGhAQGzElICAzLTc2Li84Ky0tMisyLTItMi8tLTUtLS0uLzUtLS43LS0tMTEtLTctNS0tLTAtLy0tLf/AABEIAMIBAwMBIgACEQEDEQH/xAAbAAEAAwEBAQEAAAAAAAAAAAAABAUGAwIBB//EAD8QAAICAQMDAwMCAwQHCAMAAAECAxESAAQhBRMxBiJBMlFhFCNCcYEVM1KRBxYkYqGx8DRDcoKSwdHhRFPx/8QAGQEBAAMBAQAAAAAAAAAAAAAAAAECBQQD/8QALREBAQABAgQDBQkAAAAAAAAAAAECAxESITFRBBNBBRQigZEVQlJxocHR8PH/2gAMAwEAAhEDEQA/AP3HTTTQNNNNA0000DTTTQNNNNA0000DTTTQNNNNA0000DTTTQNNNNA0000HkaxPU/VDyzSw7aRFWE4u1ZMxFZY80K5H341s3PB/l/lr8e6J0t4EDFBMrMczGMZPP1CzzZ5IsHxoLkTGnkWRzZKgA/arazzV2L4+a15j3DyOaSlAxyY8+TeP5oD/AD1WPvRDnIF3BuqEysAgBI4JH5vyfA1d7WeKS3LUpHNGq/w+Of8ALQWnQ+ssmQkBCZgLl5FmuK8i/wD31q45AwsEEHwRrCwbuITCMZEhbJY3RPgAf9edW3p3f4u22I4DEg/YkZlT9zXJ0GpjPnXvXHb/ADrtoGmmmgaaaaBpppoGmmmgaaaaBpppoGmmmgay209Wwput5Dut1t4uzKixrJJHG2LQRyE+4gn3u3OtTrO9I6LW530s0SFZpkaNmCNko28UZ+5HvRhRrxoK7pPqgzZt+ojw/tH9PGyIJFkTBWCBlNAkk+/mq8attt6s2zyKi93F5GiSUxyCJ5ELBlWSq8owvwSDROqKH05OpNRAL/ao3IAZK7PbC5Vf3B9vn8a47Xom7Tco0MEu2P6jOZ451OzmiLZPW3Z2YSOv2RaYk5V5Cy6V63jaKaWdJI8Ny8EaiKTKUh2RFRaJeQhCSoHt5ugL1Of1jtFillkZ4xA0aypIjq8fcYLGWQiyrFuGFg0eeDqgTou8RmZdvkdvv5d1GO5GBuY5xKrKnutZEE38eIJHmjYdX6Ju91+onO37TSnZRpCzxl8Nvuu/I8hVigJDtShjwv3NANR0r1DDO/aVZo5DH3Ak0UkTFA5jJCuAfqH+TKfkamdK6jHuIhNESUYsFJBGWLFbF/BKkg/Iojg6y3+kiKQDby7Zwm5Lttk+7LuVMbUPnBgk38oT8XrWdO2aQxRwxikjRUUfYKMR/wABoJGmmmgaaaaCH1FyInK+aIH8zwNfl209UmOQbaTamPjyzCgAKvxyCQa5+Dr9B9S7uSNB24JJjf0x1Y48myAP56/P/wBadwe+23ZUZKjZmBs/aZU4xs+0n8+L0F5uDBu0wsOh54PFV818aw/RdrhuJY0jY4McM3xVB5DBDd3fmv8AnrdrvUENxpkfcMFq8gOR/wAPH51mup7aXaySbpllcSUf27GNAAK1fw0bJ/8AjQXibxQAHIRrF15LN8ADn/PVZ0vcn9bsz4XuSLXlmbFkZmN8/HOsSetzRAnthASfezWYwSTVHyQWr8/y1p/9EmzaXcPuWJbtJjfGGbUfZx5xuz/vfnQfscGuuuO2120DTTTQNNNNA01X9E6xHukaSMSAK7Ie4pU2po0D8f8AXkEaqesepVh3ccRliVV7YkViubGZikeAu/YwBbj6Xv41eYZW7DTaapG9QgE3E4TOSMPa0zRhmPANhSI2AJ+RVeCfi+ovAMEiu4jMaEpbiQkCyGoFcSW+w8ZeNODIXmmsvv8A1BJkQgwKxzZKwBIeOSFRyDRBWUkfhh4PGpp9RLZPbft5yxLJ7aZ4s8xjdgXE6gnyV+xBLy8jdd6aoF9QZUDFJGf2GAPbbJJmKi6bg2hB+3FXr3L6kRYll7bkPFHLXHAkZVGRvgLnbN4ABPxpwZC801Ty9cA2b7tUyCo7KodGD42FxdCVIYgUb8EWAbA+QdVcSdntPKYu2k0q4AB3APCFroBlZvsGFZGwK2bchc6aj74Sdtu0UD/DPZVeeSQPNCzXFmuR51kE9R7hsUjLSLJLJ2po4gWmijjQllBIQXK7AOfaypa3mpMDb6ayc3V9wY4JUmiYzCERxLE4aZi375ZWbKNQhv7pRLFvGpXqH1BW03U2yk28sm3SQt7wwjKIzEMEv3DH6TX89BotNZD1P6il2zStYVIoElRe2zHcnJ+6gYcDFEXxyuYZvbwe2y63M0sLMV7c+63O2EYXlOx38XzuyW/SNYr+MV9JyDQSbCJpVmaKMyoCqyFVLqD5CtVgH8ak6xXqL1BPDJuijvUAQovYZ4jaZHvSqPYv3YkYjnnVmNzupm3DwyxRrC5SNGXJZCqqzGZvIBLEDHwAG910A0Wmq3ab1juZoG5xSOVCP8L5oV/JDQk39nX7astA0000Fb1TqkcOIf6pCVVf8RAJP9AB51+Y7DZGDee1gNu4dGjUnEHlhdk8+QfHJ/Grn/TM08e3h3MHBglJZiLChlxth/hvz/TWM6R66jQW5vL3s1ZgMQBRrxyp4/Og/RemRYqMjdUxJoXYxvj+Wqvqe5keVIYCrBg2RPONVdjVTuPWED2iNxjdk+BZGII5v5r8DVx6N6SUiWeUL3WB5BJABa65+TwSfnQZmP0BJNusYZFRIwGOYLcknlVFZHj5PHGv1PoPRI9rF2kJPOTMfLsfJP8AkBXwK1XQwtzIjYnI19j8Ufxxerba7/inFEEAn4//AJoLKL51714iOvegaaaaBpppoGq19ht2WaM0RuWYSDLlyUCMPN2EQDjwF/GrLWN636X3DzSzbeSNWsSQly3slcJDOxAHjsxe2vLSPdXepl26CXF03bhZMtwrNc0q5SWsfcDKHK3x7JKJ8e4nydfdvtNmpi25mLSyRB427jE4wFaMb3wAZb/3hldgHUdfS3bD9qOE1uYpURiQrJFDHCqOcTiVMeSiiLVDx5EPe+ktxJdCBe5HvUZQzYx/qXikUL7PcCYWD+OZWIv5njy7jQbbpG1kXJG7gIdS4kLZZurvbA8nKNf5AUKHGo29g2Sd2Qvl2i8jxI99tpAVdhHftZg7eflmPkk6kenOmyRGZ5QA0jLwHzvFQtsQiAH44HhVs/AzU3pLeOGy/TknbbmGsgIy0zxuKjSEYx/tG7Lt7uS1WXFl3Gnbb7Qr3jImCiNc+4MB2XJQFrrhmN/5a8QdE2yLSyOAsaAHut+3GrZR4m+FBXz/ABAEGxxqvPQ5+6Nz2duGEwfsBziagMGefb/vPdX0/SoFj4rx6V3aRTInYb9RtxEwLuqwkTTzBY/2zkirusF4WhGvHPDivcaDb7XbT7fcbaNyVLSxysGtw73mb+GtuPtXHjXhdrtn/wBokmS17feMcpEJkioqXF0CGrzRICg2AK67fpcmG7iJVBM8hSRCSwEi1ZFCmVr+T4Bv41U/2FuLgk7GzQ7cxftozVIEimiIMmApV74aNSpoqbIy9tRcdS222k2/6aab9uUBfdLTSBjYGV2waiK+RY8ajvstvQEk0qFJSI3eamyK4lUOXKkH6D881YB1TP6Olbb7lGEHcm224jTklYmnllmCKSt4L3EFgC8LxHA1M3XQJu7LIIttL3RMmExbECXDk+w2D26ZfkBedBM2/QtoJQIpXWSONI8EmbJUXlQy2TyWJJP1E2b1N6nNBJHPBuCEjIaJy7qodXRcsSGscSheaN/iiazp/RZ03fd/bEWUrEA5Zdzm0VkyiYn6qkKmvp9ww8x+m3/XSbmQRNGzSsAbLDODaQjgrX/40t8+GXzZoJvqDbbdQs0xlxLQRFVdgj5ShYs1BAKh5LP3WwbHGvEG12iyrMhtSJplYSAwIxIErqMqDN3G9wBHMnILHLgegSHp202jlGeH9F3CSSrdiSJ5aJFmxE1WObF1qD1D0rK8rOoiK/vkJm6G5JdrKhBVfab2rm+aYqSGsjQXG56HttxnLnIyTqA4jmcRyKBjzgaIx4NedcN30zYyLJKZQIZcRLhMVhlxAQBwrY8qAhqslAU2ABr1sujy/optvN23aUTCjQDLJfErRIlk5HJlUHnySMjTp6Z3WQkJQlZS4XNM6aERZNKNuMmXHEZKWwJt/CgNBccU0szOpeRY0SNWUHtx5MKViOcpZCSPjH7as13cZZlEiFk5ZQwtfn3D4/rrK7X0m6RuoWIMdvt4Vosce0zsyglbxAkAHHNeBqOvpKapEZY3UpugC0rr3O+xamCRhlyu2bJiGAIB+A2e23KSKHjdXU+GQhgf5Eca66pfTHT5oVl7xUl5c1+gvWCr+46RoHa1oEgnEKCTWrrQcJIw1ggEHggiwfwRrKdd9KdLjSTcy7WJAqkuUtAwr5CkAn41rdYn/SbNlHBtboTye8XVpGMjz/4sdB+a9L6JhuIzEgCbo5rH8RgOAyXybCkEG+edfpXVOuJGoRAGa68+1PP1Hn/hrOSdVXHtxjEEkWKyfjxHR4B5tvxr5t2VTk4QVXt4KrVEVY55Gg1vTtyzKMbkNDkWqDx8nz/S9TRtnIObg+aQCkH2seSf66q9j18MLMMteBSP7vgmq4GrrZF5TyjRof8AFwx/AX4/roLTpeXbUv8AUQLrUvXOE/8ADXTQNNNNA0000DWP3vWpRuXQT1INxDEm0Cx28Mgjzm5UucQ8r5KcB2ipBIOthrJ9d6xuIZpCz9mJSnbdoXkhdaBk/USpZh5yFnFVAVrayoCDFthF0ckPRZlkaQqlljMpLsEVcjxZJ5NedfR1x+VO/A23eZRvq2/NRI4TMp2frZxmFr2YfUCdWJ9c7UTNEWACNKhbKMkGFWaUtGGzVR2nAYgAlf8AeUt3l67NcA/SundljU9wx8I6O3BViM1w5HNXxd3oKF/Um4xDNOElEMbw7fBV/WszMDQcF/dSgKhBTK2sEDXHpXVp403SZpCoffPAzC0kI3s3daRwrFDHa+2iArFzmLVLvpHq9ZIo5O3KyVt1klpFxfcJG6AoGJ8TxliLC5+TTV1T1ctZNtp1BillT+7JcQuqOKVjVmRSL4qyaqtB46L1iSTZ7iQSl3h7gWR1SRSVjDgg7YVKoLV7FU8Fccgbzk3qWb9O8iyrLJCJmWU/ppUBG0eRe3LCqqwDD/CjUaIognX9P38m6Ec0DxrECQ1NHIJKZaMbxkiscx8Gz441eaDIDcbqOdg26d0j3MUWLJCM1mVCcyqA+0v7cceB7svOqTe9Zkl286ndCYtDuu7CFjH6fBisR9oyWx7TmTn9S0ARr9K1x2m1SNQiClF0LJ8kk8n8k6Ci2vUZ23rbUniNnlZ6X3QuoEK/g9xpACOa2xv6ucp6jnkD7+NZmL96QotRl4lPSiytD7clydXSx5wYDnIn9E22wRHkkUHOUjJmZmNLeKrkTiotiFFC2Y1ZOpWg/NoerPGZzFuAIpd2uW6ygAIHT9syU7I0QzPzjRogUSNe+q9ZlkjCzbpYiYtuyRKi47ovIc2XNczQUUErC8myBGv0bTQQt/01JWRmL3GQRixANOknI+fdEv8ASx86yHRTsQYu6FPUu7UmP/as86ctzn2AOefZ28asYjW800H56vqPcmMsu4UzNBI8sJSNhspFKBVOIBABZlKyEl8bUgKddes9R3MJZQ43EkM0hiaSJC//AGCSYCo1WyHsewBipx5sk73TQU3prdrIr4bz9WoIqXGPi1vHOIBG+/AsAi71c6aaBpppoPmI1W9b2W0Ze7uYY3EfgugcrZH08E8mvGrPXDebNJQBIoZQcsWFqTRAsHg+b5+QD8aClbp3S0Z7i2atYD+2IG6sBv8Ayi+fjXaBNhE9om3VuQWVU9uFXkw8Vfz+dev9XY/b7npSaGR4Ux9sqDd8irP4/rrs3QYD5DeCo9x4Um8VrwAfH2vQdT1Tb/8A7Y+BZ9y8CwLPPiyP89dk3ETNgGQuATiCLoHE8fz41FbokJUqQxDEs1sfcSQWJr7lfjXTa9KjR+4Mi9EZE2Tkxc3/AFJ48fjQTQNfdNNA0000DTTTQNU+99NwStIWMgE1d6NXYJNShPeo+6KFNVkAAbA116Ad322/W9judx8exnjhfsvLnKv/AG1lvUG4lbcybyOIsnTyqhgfis99S+XuF1UAfxxfcaDTr0CEMT78WZ3MWbdotICJCUBo5ZsSDYti1XzrxD6chXH3TEoYyrNI7MoisIASfFOwN2WyNk6zf+sUpkbDdB27u5Q7cLEe3FGkrRy8LnwyRjMkocwtZEHXjb+oJShx3okjK7cy7gJFW0aQsJAKXEcKvtkDGPK3JBA0Gi2/pTaxhEUOETsnt5tg5gCrCzj5ZRGnPzgt3Q1IboEJCD3jBJI1KuykLIys1MpBu41IPkVrFdQ3bSsGMndVdvu1SalHeQbjaU/tAU82LUAHGwKOrKXr04lb9/8Ac7u5RtpjGe1FGspim+nMZBIWyYlD3QoAJGg1fTempBniWLSvm7sbZ2xVLPx9KKKAHjUnbQ4KqWzYgC2JZjXySeSfzrFNvtypCSSd8ldlMM44hi8srq6piopf21xu2Uk+48VFj9TTKiOu6EykbeTcPhGo2hO5hSaNgFBRe085Ikt0ERJbQfoel6/Pur+qJPc8e6RYhLKFKmFTIEiiZRG8ymJ+Xc4FkZwbVqRtardP2trPPECrtG83K0c+3YJU+D7Rx+OdBb6XrDy7/cpKYnk/UEDaTLmkQIaU7hWRMVFLe3XEm2GRtjqHJ1OZ44mg3K7yYSROI3VY1ilaKbJC8a8AV/dtci17m9woP0TTWDl63O4kkh3T4QbSCejHEDK7SbhZEmUraf3AUquLKQebBvjvfU8y7mo5yQZNzE0TCEYdqGaRGEYUyD3QLTO9OGJCURQfoWmsId/vEkIO7Zgg2MlGOEBv1MzQyxmkBCBY7WjkC3LMONduk9d3D73tvIguaeNtuSuSRx59uQIsealgsbZO2BEnFEqNBtdNYr1D6jn207qSTHEU3D4x3/szBYGQH5YSmSXjnGOvnmG/qDcpNFHJP+6ku1ilhqFVbvCMSFVxMrANMacFFBAWmKnIP0HTWQ9FdakmkkSWbunAPadvBPcVxoKkkTfeKZSwojJsW1r9A001A3vUcGEaozuRlQoBRdAsx+LB8WfxqLZJvUyW8on6apn325I4WBT8Al3B/rS1/Oj/AF163XVyYFeKhJKcFDC8GF55gHnDFrFiyKvm9UmrhZbL0W8vLktnagSfjnRWsWPnWf2s80sJJmIYBldcFOLAcj718j7gg/Ouk00kUWZmagBQCJbE0FUX8kkAfz1PmY9zy7vsvdNUm06rINsHkCtNk0YVbAZwzKv5qlyJ+ACfjXxt5uEGTy7eh5uN0H/qMpr/AC1GWrhjtveqZpZLzTVd0Tqg3CMwA9rlbVskagDaNQsc0ePII5rVjr0Ussu1NNNNEGmmmgaz3XOqbrbgydpHjM23jQK3uqWaOJiwYqL95rnyRfF1odQ+q7BJ4zG5YDJHDKQGVo3WVCLBHDopogjjnQZjYeoIUgmG4hkjiP6yRpOMHEcriXEZmQEg2OADRr4u49Nddg3IZIhiYQgKZxSFVYHA5RO6/wADDzdqfiiekvp2Bo+2wYpUwrIixOSZORRH1GiKI1L6fsO1kTLLIzVbSEGgPACqFUefIFn5J0GeHXJ8I9w0+1jjlk9kMiuC0WePMwbiTEhvpqyE/wB/Xab1pCgLNFKq954EZ226CVomkSTEtKAFUwnl8btQLPGpcnpiI2vcnWFnLmBXqMsWzPxmAW5KBgps8UddW9Px4KqPIjJLLMrqVyVpnd5PqBUqTKwxYEePkA6CBufWu3WOKXFzHIAc8oABbFCoykGbKQbEeXji7W5uw6yWi3EskTIIJJV/hOSx/Ipj5A+a/lrhufScL3ck4ziWJ/eCZFRmdMnYFrDSMeCAbogjjVrs+nrH3KLESuXKtRALfUF4uieaN+T8caCj23VNwr7fvz7QGYAtBi6lQwJXtSFjmQQAbUZckY1WuW0/0gbSRSyhzaq0aqYWaYPIsKBVWQlGLyxCpcK7guqbGwg9NRIYx3ZzFEQY4Wf9uMjhfjJgL4V2YDihwNfIfS8Ij7XcmaNVRY1L8QhGV4+3QFlWjQhnyYY+asEPDepxeA224Mwd0MI7OQKost5GQJRSRSCG+aNEEDinrWDsvO0cqII4ZUL9od1NwxSEqc6XJhXvK1YJoXVjsugxxv3MpHkLMzO5FuWRYySFAUUkagBQBx4snXFPS+3EaxDPFIoIl93KjbtnCwP+NWo3+BxoK5fW8TYsqntK0wnfKJhD2ohNeSSEMCjK1rlxYNMCB62/riCRW7cUryKYgIkbbuzd4sI6ZJSg9yMCGYFas8EE2E3pyJ1CyySye5yxkYHuB4+06MuIUIU4xQLzz5JJ6QdCUUWlnkKsjAyMDXbvAAAAfxG2rJuLJoUHbpi7i3M5jxPKKq0y+9zTmyCRGYhx8hvgjVhppoGml6aBpppoGqX1N0sSosgQNJDZUUCWU/Wq/kgAiq9yr8Xq61Gk6hCpxaWMG6osoN8cVf5H+Y1GWMyll9Vscrjd4yJSML3BJLjQIKyzUQfFANzdigBzevmzhMTyPMxX2hyHa+3nQIYn5xijJ88kgE+TamLaqTLFJGzBiVDPaRk2XZVXliPdQHzagrzUTqnTo1Zdyrd3nCVi2VOrFVah7QVYlCAPbfxTXle56mjo525XK/t/LtmvjnlJEQIzdyUmRMxwqs6+0ClLqpFsfJvmsV/h16wpoCWkIyqmd2AuNgCAxIBuh/XUmf6W/kf+WuG5QmL2i2XFgPFlCHA/qVr+usbDxWpbN8rt235bOnhm7zMmUgU5Yq8tUzLyUgPwR8O/+Z0fZJaiONO65xQlQSCeSxJ5pQCx5+Pvr7BLnE0gBy7xlQAH92MIIXKcWSApbGrtR5BBN16e2hJM7AixjGCKITyWr4LkA/yVfFnWrn4TU1NbCXfh4Zv8vR4ebMcL3Wux2qxIsa+FFWfJPkkn5JNkn5JOu+mmtpnGmmmgaaaaCs9P/q+2363sdzuPj2M8cL9l5c5V/wC2s11KPcH+1jFJCqfxB4ndif0cV0yyKAKoeD8/y1uNZLeep513PZXbllG7EHHbuRTsn3PtuQAEOq8mhj9z4CBF1zcDdCLuIgWSCOOFioMsbxxM8gQRtIxBeUBlYIO37vpY6n+rer7qCXCHnuRiRAEBobctJuVJPH7idqNb5BckeOPu99f7WIKXDqe33XDGFWiXNkNhpBmwaKT2xZn2Hzahp59Tx5Edqbt5yRLNSYNJEGLqBnkOY3XIqAWQi+VyDKdV9VTqvcXcFD2v1MaFYUWSN5ZDGp7itI5EKJkqBCtkl/cMbno3WpW38kLzZjKYCNO3UQRhj3EKrNGa/iJdHsMpUMo1Ni9WJhm8E8ZMSyxo/ZymDv21WMLIRmWaMUxFGVAfmp/VOr9p1jWGWaRlZ8Iu3YVKBJMjqPLqALsk+KBIDJ9WjZuorGNxIGO7jKioiYVOx3AyRSngkMttkLvixqLvPUu8VKMyRmNZgkknbX9VJFuJoArIImLe2KNikIViZfb8DWq6D1l9zPKVH+ziOJompf3O4gkDXnkPaw9pUah7z1ityxIjJMiNIocxNapIsbFkSQsn94pAcKSD9wQA6+q9r3Zemq5IU7u2SkZWK7aeVcg6nw0YrxV2KYKRm+idV3R2HeG4SIRxbNFXCJIkEkG2kkbIRNhXccKSO2t+4UBWl3nX5Y9jvN0EV3253OK+ARC7quVn7KCaNnmuaGvWy9RsZWjkglC98xLJUeKntCUK3vLE/UMlBW6F+SArvTnUTLuYXfcSHKCZVR+wBKY56LqYxT+3H3IQCKOK3Wos3UHj3W7jbetAjbtMpG7P7KHZxtHiZEKoryKyZOCpMZUe9idWDevoFijleKWMSx91VkfbKxipSHozVzlQUHLg8D5lj1ptTuBtw1kukeeUVZOodAEL9wgh1FhathzwaCH1TevJ0sSyHFu5F78fKrulCS4f7yKslfmtQJfUD0YxvWKGZ0i3Q/SqJVWKNyDKyGIkSSOowjJbAirRzrU7/rQjl7KwzSsqLI/aCftozFFJDMCbKOQFBNI3F0DB3PrCKNXkeGYRDvYSVHjKYFd5FQZ5A4wyFSwUHAm6KkhQ7H1PuGbZtJKLmi2xMEYjDM8oqQmKRA5QE/XG/sxbJfabm+h+t7id1E0qOWh7ksYK5beS1HbxSMGMe5xhKzPacXTVYyeqVDYyJLAUKFxIsbXG6SOrWkhAH7Dg+SCh9vIOvu59VrHGJJdvPEGZAvcMKg5hmUmTuYL9BBDMDZUVbLYULRu/UJYhupFb9bYoRFo0bpwoxqyEAFgy2wYHtn+LI657j1JuwY/3o0IgjZA2KjdSF5EcFe27N9EfthplL3yGUa2W56wqbddw0cnv7YWIBO4WkYKifVjZZwLyxHm651A/1pBbtrtdw0wZ1aEdnJSiJIbZpAlMk0bAhj9QBo2AGh01G6bvUnhjnjspKiyKSKOLqGWx8cEak6BqKenxZZlAWvKzZIP4v+XjUrTQQ16VAOO2tfav+v8AoD7DXX9JHiyYDFryX4N8Gx9q41300GOmiMZeFiSVHtY85obxJ+54Kn8i+ARokbOUhQkM45I8ogAzYfnkAf7zL8Xq59TbPKIyLWcSswugCte9STxRA+eLCk+NefS+1qITMKeUKaP8KAexf50ST+WIugNY/wBmT3ji+51+fb++nJ2+8/Bv6vXUIpECpHEjRKECrRtWBIUrRFAe3n4o6CXekH2RDxXkk/TYIzoeW+T48nzq401sOJXQvuc1yWPE/VXlfq+nn/wf/Avix000DTTTQNNNNA1UP0aH9SJi7Z9wTBMhWYhbbFgKv+6ejzXtU/e7fWW3/Rp33neCIBa+8lWGKoxRsSuayrK7ViQhUm7JoBL/ANXYCWwllQ0Uk7bgF1LvKFdgMlppXIKlWGR51x3HTdoJEuV6keWSOFWBTuMjmWRQBdkO5okrk1gZG9UWz9ITiDFhZVIEZGkiInVZkl3CuyRJkHVCAZCS3ckDY5EmX1H0w813t4UDw7iIhGFINxJGrnx9fZju14yLj5shaTdKWWbZmlCbZcwGY902uKo8dVgCEcm/riTji9Tuo9PjmYSCZ43jVlLxOoIR8WZWsEUcFN1Yrgizebm9Pbr3GNIllSXdzCctZmMqSx7dDQsKqyxhr+kQqqhhRHXcekcA6QxKIu3tYlVCqPW3aSUOpYFS4keM09qQrX55DSdL6bDCD2RSlUAAPtCogRAv4xA1ntz0XZwJFbzOpVtvCisrHGRldlSgMj+wCWYlqU2TqTP0SU9PG3xizzRpI1pUlXviWZDQq5EyDcBSWbwDrnsPTz/qVmkiiVO9JOEFExN2Y9vGBxRLKJHYjgEqPdWWgt5+kwGGXasThue9kC1E90sZMT/5z/LXyPpMQpS7Mwk7xJZcmYJ2iSAAKrzQAvVX1bocss0v7cbCUw4TMRcCRkMwVavIOGdSP4mF1iLhbj0pMYyI8EmdN47ShqcTbhv2wHCk4hZHGXOOKUDoLoenoSkaxSyp2ov0+UTgM0YAGLGjyMR7hTLZoizr7J02KN3lWSalIleFGsM4QKCV+uyqD22FYiyCSTrl6V6M0BldgVzEaqlw0FjBolYY0QNbsOMvaqc8UKqD03MY0RoYVkUxiSewXnB3CTbk+OFkWLwebb4C2wX3UumQyOZDK0ZKBJMHVc0DMVVz5ADM9FSp9zC+dRt16V27h0dpDGwlqMsMYjuAyytHxkCwlcCyQoYhQBxqrj9NSRrC428Ej4zvNGxGLbiYhxIzlSWVC0yXVhZOB8a6DoW4DtGI4+ydxBJYcio9vFGY0RavieAHk+Guz4AWC7DabhzOSSWPapjQf9O00RAU+RcsvPyKOukfQUAxG53OYCgN3FJVVDKq4FcGWnay6sWNEklVIzjeld2VhRu2Sn6UM47VFUkSTcWWjZ8y/dK4lRyp8jm923QnTabhIyse63Anbu+SskrO6WwFkIXAH2CjQS/7J2/6YbcGooitEMAUaNhIrZfDB1Dfb8Vxps+kQxOJs2aQliZHZbkMgjQlqAX6YY1GIAAA41T/ANhMDE67KBEjkT9hWW3VImWNn4wJSSQkKfgK15AKIZ9GyPFNHKsRLwNFGAbEJnmlk3AjJUUqJJGiGgai8C60Gw6ZtY4IottGeIo1RQSC2KAIpP34A51L1jtn6dnXdNM9vU00wbKEZ5BkhQVF3PbGwQ5PVIKu6GvjJoWKNci7o/Iv50HrTTTQNNVve3NA9tfHI4v6gKHvrwSbvmh4vXD+1nWN5HVDWKx4MD3HIoqavGnsH7AEnxqLZJvUyb3aO3VHzuMeFXJ/zxarz/KyPsBfDcunNgQnAVxa/hqtlr88sK/3v65SXZEZORHIzWz5gctXJRqJX8KbFAAVyT7l3b9sKkjxkgf34LqlchlcZDIMBVsQPOJ8HP0/aOlneV5Ou+Gs5NPJu583VUT22QMgSQawJFigSH/9P40Xebksv+zjEsASXAoZEMa/Arj5/GvnpvcpJDktZWRJzkS4qyW+bFEH/CV8eBa60Zd3JZZdqaaaaINNNNA0000FZ6f67DvI2lgLFVdozkrKckNHhh4/683qn6h6pMR3ysshMH90Ug3Ei/8AZ0l/ceNSoObHyRxX89asDVa/ToSdwhbndXmMhf8AdLEcR8exV/56Cr/1026zLt3PvyijZsogBJKqsiiMv3GH7iDJVIBcc8Nj3616kTbSMJLxCRH/ALtVBkeRQWldwoH7f8VfFFiwGu0XRoRIXSWRfcjSRo4Cu6KqI0le68Y0GIIDYiwde9106KWTuLM6yMqgNG6+EL/wkFWFysCGBHjiwNBI/tH/AGf9R25Poz7fsL+LxsNhf5yx+brnVHD6vWVk7anFZpI5RaSE47ZtwO2YnYE/SK82CK1aJ0WA7Y7RT+2LBojIEt3CT8Xkbqq+KrjVb07Y7SQySCaRykhMjs4X39s7Y/TWPs4GOIBArm9B12Pq6OaNHihlcyPiio23fP2Zsc0lKAKAQbYGxQBsX133qGtoNzDEzkyJGYzgGVjMIJFa2C5K2Q4JFjyRzqvm2G1jmZTNuP1IO3bvDDMdwywQjhcGHEoOSnyCbIUi0i6bt22y7dSyKxyFmpM8+8X5u3z95u7JN6Cv2Hq6ldtzG6Ism8UTAJgV20soqg5e+1ETeNEq34uf6e9TQ7susYKvGEZlLwv7XyxOULut2jAi7BXxRUn6eg7VkMTe9Ved2UsOTuO4ZQ9fB778cfH214hlj2zqDLuJjOFCsxzAVXWNfppRzOLarIBLE4jQcdx6viSN5WhnEQSWRHqMiYQgswjGdglVJXILYGm89YRRA96KSJ+4sYSRoFyLIZA2fc7YXFHu2BtSACSuXPqnQNpHE/ekl7LBolQv7Yv1LCNu3xdlpAosnEEhaBrUptht9wUnWRg74SxujLktRsoZAQQbjmYEEEEN/LQeZ/UgbZfrNuhksgBLjsESdpwSHxOLBhasQa4JHOum19SI8ip2pgjyyQpKRHg0kWWa0HLijFIAxUAmM88rlIfp8TQNtjI5H8TF8pAS2dljdHLkCqHgCuNRtv0XbrKjiVjTvNHGXXASOGEkigAElu5ISLKgsSADoPXUvUKxOy9maRUMYkePt4oZWCqCGcMfIJoGgwP3qPs/VMZWQOJCySYj2Bc8t1JtUCDMg08dEkjgqxC3Qg77prbyTuQMixSGEyfuSK37UmQyhCkMSFIDZJxWQcKBqc3Ttmku0NsWM247JDEqXlEm4lD1wR7XIvwQPnQPT/rHbbuQRxE20ZlQlojmgYKTSOzIfehxkCmmHFhgvPqXqGZNw0SwMyrJCoIwJkEiOxxtxVFBy1cBvxrrDBBs1zWSZ44l7SRhgywrwcQgq6wAt8mUcAgE6nN0iN5RuLcMcGxsAWgYKSKu6kYHn7aCo3XrvbRorOrKT3ckZoFaPsyGGQHOQBjmjABC14n8Xp4pAyhlNhgCD9weRqiPQNuQxjmkjszZtFIAWE0jTyKW5r3uxBFMtmiLOrbc7yOKIyMwwVSbu7AXL2/c0NBK015icMAw8EAj+vOvWgaxHWFM247sZxWO1GNfuMPazsDwarBTwQMiDTVrQ+o94UjVFOJlbAP4xsEkg/4qUgfkg/B1TogUBQAAAAAPAA4AGsf2r4y6Umnj1vX8nZ4bR4viqJOPa3tl8H+P8X/jr8f/AFr7GOB7ZfH+L8X/AI/6f/WpE30t/I/8tfYvpH8h/wAtYHm3h/118E3ctrvTt5RKxPbb2ODya5ZW4H8Huvk+0sf4RrUv1GMSrCW97gsBRo18X4sgMQPkK321k97KFaFj4Eh4HJP7UgAA+SSQAPkka6braMmCSNiywRUwP0FHcrTHzja8nzXI5rW94LxVw8Lc8pyx2+lu36dXPq6ONzk36tnpqH0jeGWFJCKLDmvBo1an5U1YPyCNTNbMcNm12NNNNEGmmmgay0npsmeafCPN95BMj8ZiNIYYmGVWD7JRXyGP3OtTrL+punlAJEkYPJudsPdRVf34x7Rx8D7/AG+2go4fSO6YjuJFRgMciAxBC5mhkIRUjBMdRy0ZCz+7mrJNxD6YKbjvJHEtbwzArQIjOzMBA44/dZjj45J8nXDc9e3UK8skhMk+2Qlccp7B2uePABGSsaq8SALrUJfVe4UMyum4lEu+j/TIoDKu2ExjY421s0MSEnj95KANZBYejfTU22dDKzExwdpmyiqVslbLFIlY8qWykZmBdvNljY+rOkyz9gxk1FIWZR2rIMbICvdR0LAsOCBwTyCBdLtOv7mUYRzxHJtuBKO05HdzzpY2K1iilLJPJuxV8dr1qWEyCKRJ3/U7xTtgBmMFlmDWOQS6oOaWpFAF1YSunel542Q0oCpslrMHHsTzyuoIRRSrMgWlUcVQrUPaen5c3i7ERcDaDvk8x9tzISvtslfK15bzQ51I/tZpGjT9THuEz2cncjAAVnlIK2pIxYAFQfcADZaxTo/XG3e4SB3zimhlmoiJWHamiEeKo7MikSGxJ77X+EgjQcN16S3Ld5UCIj2SCYmJ/wBpSfCN+1lhIqyZibMBmUAFbvTelumPAkmeVySlwGaMkWqr4iREWypJCgiyTZJOp/T0ijUbeNh+yiDGwWVapMh8Xia+9HUvQcNlMzoGZChN+0/HNfYeRz/XWNHSJJd5vCsKL/tu1k/UE0wWGDbOyqKshgGTg1+5Jfim3Omg/PE9I7l77qRU23likUdoIXklhkPbVIwxjqOSjIzP7ufJJndV9NzvuMo0iSNZ9q6YCJR24njdw9xmTP2yABWVMWF85XtdNBg19KTGMxiDbxkR7hWYNxuO7IrhHpLwYKcybongMOdSm9PzmZZo4oYQJu52r442c23zYIAMmeVAQP4IwbvgbLTQZP0j0KbbzO7qqo0EUYA7Ioxs5ICwxoAgElLeRq7rV1vWlki3MaRqHAZIu7l25CYgVLULwzcqav6Tqy00GE2PpKXulpUUxFtqcH7P/cmYtaQxogruR15JCizxQ+bn0nKI5EG3glDrvERGYBYe/O8qEe00rKy5Y8gotA+RvNNBy2qFUVT5CgH+grXXTTQeJYlYFWAZT5BAIP8AMHVc/p/bnwhT8RvIg/8ASjAf8NWmmq5YzKbWbrTKzpWc6j0/bxUrSzKXDY+52HA5s4tXkede9j0vbvah5iyAZDORavx4r7Hxq+ZAfIBr76KoHgDnXn7vpfgn0i3m596r4OhwIysEJZTal3kfE1VjNjRonn86lT7GJ2VnjRmX6WZVJX+RPjxqRpr1kmM2ilyt52mmmmpQaaaaBpppoGvhGvumgibnp6O8btl+0SyqCQpYjG2UfUQCavwTfkAj7sNhHCCI1rJ5HPybkkaV+T8Zuxr4vUrTQeVjA8ADm/Hz99Agu6F/f/jr1poPIQDwB5vx8/f+eioB4AHz/wDOvWmg+Vr7ppoGmmmgaaaaBpppoGmmmgaaaaBpppoGmmmgaaaaBpppoGmmmgaaaaBpppoGmmmgaaaaBpppoGmmmgaaaaBpppoGmmmgaaaaBpppoGmmmgaaaaBpppoGmmmgaaaaBpppoGmmmg//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31750" name="AutoShape 6" descr="Image result for conic sections histor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pic>
        <p:nvPicPr>
          <p:cNvPr id="31752" name="Picture 8" descr="http://images.slideplayer.com/27/9211699/slides/slide_5.jpg"/>
          <p:cNvPicPr>
            <a:picLocks noChangeAspect="1" noChangeArrowheads="1"/>
          </p:cNvPicPr>
          <p:nvPr/>
        </p:nvPicPr>
        <p:blipFill>
          <a:blip r:embed="rId3" cstate="print"/>
          <a:srcRect/>
          <a:stretch>
            <a:fillRect/>
          </a:stretch>
        </p:blipFill>
        <p:spPr bwMode="auto">
          <a:xfrm>
            <a:off x="228600" y="381000"/>
            <a:ext cx="7848600" cy="6057901"/>
          </a:xfrm>
          <a:prstGeom prst="rect">
            <a:avLst/>
          </a:prstGeom>
          <a:noFill/>
        </p:spPr>
      </p:pic>
      <p:pic>
        <p:nvPicPr>
          <p:cNvPr id="8" name="Content Placeholder 5" descr="ConicSections.gifa.gif"/>
          <p:cNvPicPr>
            <a:picLocks noChangeAspect="1"/>
          </p:cNvPicPr>
          <p:nvPr/>
        </p:nvPicPr>
        <p:blipFill>
          <a:blip r:embed="rId4" cstate="print"/>
          <a:stretch>
            <a:fillRect/>
          </a:stretch>
        </p:blipFill>
        <p:spPr>
          <a:xfrm>
            <a:off x="0" y="0"/>
            <a:ext cx="9064122" cy="6858000"/>
          </a:xfrm>
          <a:prstGeom prst="rect">
            <a:avLst/>
          </a:prstGeom>
        </p:spPr>
      </p:pic>
      <p:sp>
        <p:nvSpPr>
          <p:cNvPr id="9" name="Rectangle 8"/>
          <p:cNvSpPr/>
          <p:nvPr/>
        </p:nvSpPr>
        <p:spPr>
          <a:xfrm>
            <a:off x="228600" y="6172200"/>
            <a:ext cx="8610600" cy="46166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IN" sz="2400" dirty="0" smtClean="0">
                <a:cs typeface="Times New Roman" pitchFamily="18" charset="0"/>
              </a:rPr>
              <a:t>A conic section is the intersection of a plane and a cone.</a:t>
            </a:r>
            <a:endParaRPr lang="en-IN" sz="2400" dirty="0">
              <a:cs typeface="Times New Roman" pitchFamily="18" charset="0"/>
            </a:endParaRPr>
          </a:p>
        </p:txBody>
      </p:sp>
    </p:spTree>
  </p:cSld>
  <p:clrMapOvr>
    <a:masterClrMapping/>
  </p:clrMapOvr>
  <p:transition spd="med">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609600"/>
            <a:ext cx="8305800" cy="1417638"/>
          </a:xfrm>
          <a:ln/>
        </p:spPr>
        <p:style>
          <a:lnRef idx="2">
            <a:schemeClr val="dk1"/>
          </a:lnRef>
          <a:fillRef idx="1">
            <a:schemeClr val="lt1"/>
          </a:fillRef>
          <a:effectRef idx="0">
            <a:schemeClr val="dk1"/>
          </a:effectRef>
          <a:fontRef idx="minor">
            <a:schemeClr val="dk1"/>
          </a:fontRef>
        </p:style>
        <p:txBody>
          <a:bodyPr>
            <a:normAutofit fontScale="90000"/>
          </a:bodyPr>
          <a:lstStyle/>
          <a:p>
            <a:r>
              <a:rPr lang="en-IN" b="1" i="1" dirty="0" smtClean="0"/>
              <a:t>By changing the angle and location of intersection, we can produce a circle, </a:t>
            </a:r>
            <a:r>
              <a:rPr lang="en-IN" b="1" i="1" dirty="0" smtClean="0">
                <a:latin typeface="Times New Roman" pitchFamily="18" charset="0"/>
                <a:cs typeface="Times New Roman" pitchFamily="18" charset="0"/>
              </a:rPr>
              <a:t>ellipse, parabola or hyperbola.</a:t>
            </a:r>
            <a:endParaRPr lang="en-IN" b="1" i="1" dirty="0">
              <a:latin typeface="Times New Roman" pitchFamily="18" charset="0"/>
              <a:cs typeface="Times New Roman" pitchFamily="18" charset="0"/>
            </a:endParaRPr>
          </a:p>
        </p:txBody>
      </p:sp>
      <p:sp>
        <p:nvSpPr>
          <p:cNvPr id="3" name="Content Placeholder 2"/>
          <p:cNvSpPr>
            <a:spLocks noGrp="1"/>
          </p:cNvSpPr>
          <p:nvPr>
            <p:ph sz="quarter" idx="1"/>
          </p:nvPr>
        </p:nvSpPr>
        <p:spPr/>
        <p:txBody>
          <a:bodyPr/>
          <a:lstStyle/>
          <a:p>
            <a:endParaRPr lang="en-IN" dirty="0"/>
          </a:p>
        </p:txBody>
      </p:sp>
      <p:pic>
        <p:nvPicPr>
          <p:cNvPr id="19458" name="Picture 2" descr="Picture"/>
          <p:cNvPicPr>
            <a:picLocks noChangeAspect="1" noChangeArrowheads="1"/>
          </p:cNvPicPr>
          <p:nvPr/>
        </p:nvPicPr>
        <p:blipFill>
          <a:blip r:embed="rId2" cstate="print"/>
          <a:srcRect/>
          <a:stretch>
            <a:fillRect/>
          </a:stretch>
        </p:blipFill>
        <p:spPr bwMode="auto">
          <a:xfrm>
            <a:off x="381000" y="2438400"/>
            <a:ext cx="7620000" cy="4083629"/>
          </a:xfrm>
          <a:prstGeom prst="rect">
            <a:avLst/>
          </a:prstGeom>
          <a:noFill/>
        </p:spPr>
      </p:pic>
    </p:spTree>
  </p:cSld>
  <p:clrMapOvr>
    <a:masterClrMapping/>
  </p:clrMapOvr>
  <p:transition spd="med">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7543800" cy="1417638"/>
          </a:xfrm>
        </p:spPr>
        <p:style>
          <a:lnRef idx="2">
            <a:schemeClr val="dk1"/>
          </a:lnRef>
          <a:fillRef idx="1">
            <a:schemeClr val="lt1"/>
          </a:fillRef>
          <a:effectRef idx="0">
            <a:schemeClr val="dk1"/>
          </a:effectRef>
          <a:fontRef idx="minor">
            <a:schemeClr val="dk1"/>
          </a:fontRef>
        </p:style>
        <p:txBody>
          <a:bodyPr>
            <a:normAutofit fontScale="90000"/>
          </a:bodyPr>
          <a:lstStyle/>
          <a:p>
            <a:r>
              <a:rPr lang="en-IN" b="1" i="1" dirty="0" smtClean="0">
                <a:latin typeface="Times New Roman" pitchFamily="18" charset="0"/>
                <a:cs typeface="Times New Roman" pitchFamily="18" charset="0"/>
              </a:rPr>
              <a:t>in the special case when the plane touches the vertex: </a:t>
            </a:r>
            <a:br>
              <a:rPr lang="en-IN" b="1" i="1" dirty="0" smtClean="0">
                <a:latin typeface="Times New Roman" pitchFamily="18" charset="0"/>
                <a:cs typeface="Times New Roman" pitchFamily="18" charset="0"/>
              </a:rPr>
            </a:br>
            <a:r>
              <a:rPr lang="en-IN" b="1" i="1" dirty="0" smtClean="0">
                <a:latin typeface="Times New Roman" pitchFamily="18" charset="0"/>
                <a:cs typeface="Times New Roman" pitchFamily="18" charset="0"/>
              </a:rPr>
              <a:t>a point, line or 2 intersecting lines.</a:t>
            </a:r>
            <a:endParaRPr lang="en-IN" dirty="0"/>
          </a:p>
        </p:txBody>
      </p:sp>
      <p:sp>
        <p:nvSpPr>
          <p:cNvPr id="7" name="Content Placeholder 6"/>
          <p:cNvSpPr>
            <a:spLocks noGrp="1"/>
          </p:cNvSpPr>
          <p:nvPr>
            <p:ph sz="quarter" idx="1"/>
          </p:nvPr>
        </p:nvSpPr>
        <p:spPr/>
        <p:txBody>
          <a:bodyPr/>
          <a:lstStyle/>
          <a:p>
            <a:endParaRPr lang="en-IN"/>
          </a:p>
        </p:txBody>
      </p:sp>
      <p:pic>
        <p:nvPicPr>
          <p:cNvPr id="19460" name="Picture 4" descr="double line conic"/>
          <p:cNvPicPr>
            <a:picLocks noChangeAspect="1" noChangeArrowheads="1"/>
          </p:cNvPicPr>
          <p:nvPr/>
        </p:nvPicPr>
        <p:blipFill>
          <a:blip r:embed="rId2" cstate="print"/>
          <a:srcRect/>
          <a:stretch>
            <a:fillRect/>
          </a:stretch>
        </p:blipFill>
        <p:spPr bwMode="auto">
          <a:xfrm>
            <a:off x="6019800" y="3505200"/>
            <a:ext cx="2133600" cy="30723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9462" name="Picture 6" descr="line conic"/>
          <p:cNvPicPr>
            <a:picLocks noChangeAspect="1" noChangeArrowheads="1"/>
          </p:cNvPicPr>
          <p:nvPr/>
        </p:nvPicPr>
        <p:blipFill>
          <a:blip r:embed="rId3" cstate="print"/>
          <a:srcRect/>
          <a:stretch>
            <a:fillRect/>
          </a:stretch>
        </p:blipFill>
        <p:spPr bwMode="auto">
          <a:xfrm>
            <a:off x="3276600" y="2590800"/>
            <a:ext cx="2133600" cy="30723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9464" name="Picture 8" descr="point conic"/>
          <p:cNvPicPr>
            <a:picLocks noChangeAspect="1" noChangeArrowheads="1"/>
          </p:cNvPicPr>
          <p:nvPr/>
        </p:nvPicPr>
        <p:blipFill>
          <a:blip r:embed="rId4" cstate="print"/>
          <a:srcRect/>
          <a:stretch>
            <a:fillRect/>
          </a:stretch>
        </p:blipFill>
        <p:spPr bwMode="auto">
          <a:xfrm>
            <a:off x="304800" y="1981200"/>
            <a:ext cx="2145023" cy="25923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1026" name="Picture 2" descr="http://158b1e.medialib.glogster.com/thumbnails/24/24c45d9669082dd56360dbe3988b44c0efe91dc7558d5a0ff9f8168f08fa3410/conic-sections-source.jpg"/>
          <p:cNvPicPr>
            <a:picLocks noChangeAspect="1" noChangeArrowheads="1"/>
          </p:cNvPicPr>
          <p:nvPr/>
        </p:nvPicPr>
        <p:blipFill>
          <a:blip r:embed="rId3" cstate="print"/>
          <a:srcRect/>
          <a:stretch>
            <a:fillRect/>
          </a:stretch>
        </p:blipFill>
        <p:spPr bwMode="auto">
          <a:xfrm>
            <a:off x="914400" y="0"/>
            <a:ext cx="7315200" cy="6858000"/>
          </a:xfrm>
          <a:prstGeom prst="rect">
            <a:avLst/>
          </a:prstGeom>
          <a:noFill/>
        </p:spPr>
      </p:pic>
      <p:pic>
        <p:nvPicPr>
          <p:cNvPr id="1028" name="Picture 4" descr="http://world.mathigon.org/resources/Conic_Sections/conics.png"/>
          <p:cNvPicPr>
            <a:picLocks noChangeAspect="1" noChangeArrowheads="1"/>
          </p:cNvPicPr>
          <p:nvPr/>
        </p:nvPicPr>
        <p:blipFill>
          <a:blip r:embed="rId4" cstate="print"/>
          <a:srcRect/>
          <a:stretch>
            <a:fillRect/>
          </a:stretch>
        </p:blipFill>
        <p:spPr bwMode="auto">
          <a:xfrm>
            <a:off x="10363200" y="3810000"/>
            <a:ext cx="2171700" cy="2400301"/>
          </a:xfrm>
          <a:prstGeom prst="rect">
            <a:avLst/>
          </a:prstGeom>
          <a:noFill/>
        </p:spPr>
      </p:pic>
    </p:spTree>
  </p:cSld>
  <p:clrMapOvr>
    <a:masterClrMapping/>
  </p:clrMapOvr>
  <p:transition spd="med">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28600"/>
            <a:ext cx="3429000" cy="1143000"/>
          </a:xfrm>
        </p:spPr>
        <p:txBody>
          <a:bodyPr>
            <a:noAutofit/>
          </a:bodyPr>
          <a:lstStyle/>
          <a:p>
            <a:r>
              <a:rPr lang="en-US" sz="7200" u="sng" cap="none" dirty="0" smtClean="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entaur" pitchFamily="18" charset="0"/>
              </a:rPr>
              <a:t>CIRCLE</a:t>
            </a:r>
            <a:r>
              <a:rPr lang="en-US" sz="6600" b="1" u="sng" cap="none" dirty="0" smtClean="0">
                <a:ln w="17780" cmpd="sng">
                  <a:solidFill>
                    <a:sysClr val="windowText" lastClr="000000"/>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Centaur" pitchFamily="18" charset="0"/>
              </a:rPr>
              <a:t>             </a:t>
            </a:r>
            <a:endParaRPr lang="en-IN" sz="6600" b="1" u="sng" cap="none" dirty="0">
              <a:ln w="17780" cmpd="sng">
                <a:solidFill>
                  <a:sysClr val="windowText" lastClr="000000"/>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Centaur" pitchFamily="18" charset="0"/>
            </a:endParaRPr>
          </a:p>
        </p:txBody>
      </p:sp>
      <p:sp>
        <p:nvSpPr>
          <p:cNvPr id="3" name="Content Placeholder 2"/>
          <p:cNvSpPr>
            <a:spLocks noGrp="1"/>
          </p:cNvSpPr>
          <p:nvPr>
            <p:ph sz="quarter" idx="1"/>
          </p:nvPr>
        </p:nvSpPr>
        <p:spPr>
          <a:xfrm>
            <a:off x="228600" y="1295400"/>
            <a:ext cx="8153400" cy="685800"/>
          </a:xfrm>
          <a:ln>
            <a:solidFill>
              <a:schemeClr val="tx1"/>
            </a:solidFill>
          </a:ln>
        </p:spPr>
        <p:style>
          <a:lnRef idx="2">
            <a:schemeClr val="accent5"/>
          </a:lnRef>
          <a:fillRef idx="1">
            <a:schemeClr val="lt1"/>
          </a:fillRef>
          <a:effectRef idx="0">
            <a:schemeClr val="accent5"/>
          </a:effectRef>
          <a:fontRef idx="minor">
            <a:schemeClr val="dk1"/>
          </a:fontRef>
        </p:style>
        <p:txBody>
          <a:bodyPr>
            <a:noAutofit/>
          </a:bodyPr>
          <a:lstStyle/>
          <a:p>
            <a:pPr>
              <a:buFont typeface="Arial" panose="020B0604020202020204" pitchFamily="34" charset="0"/>
              <a:buChar char="•"/>
            </a:pPr>
            <a:r>
              <a:rPr lang="en-US" sz="2000" i="1" dirty="0" smtClean="0"/>
              <a:t>A circle is the set of all points in a plane that are equidistant</a:t>
            </a:r>
          </a:p>
          <a:p>
            <a:pPr marL="0" indent="0">
              <a:buNone/>
            </a:pPr>
            <a:r>
              <a:rPr lang="en-US" sz="2000" i="1" dirty="0" smtClean="0"/>
              <a:t> from a fixed point in a plane</a:t>
            </a:r>
            <a:r>
              <a:rPr lang="en-US" sz="2000" i="1" dirty="0" smtClean="0"/>
              <a:t>.</a:t>
            </a:r>
          </a:p>
          <a:p>
            <a:pPr marL="0" indent="0">
              <a:buNone/>
            </a:pPr>
            <a:endParaRPr lang="en-US" sz="2000" i="1" dirty="0" smtClean="0"/>
          </a:p>
          <a:p>
            <a:pPr marL="0" indent="0">
              <a:buNone/>
            </a:pPr>
            <a:endParaRPr lang="en-US" sz="2000" i="1" dirty="0" smtClean="0"/>
          </a:p>
          <a:p>
            <a:pPr marL="0" indent="0">
              <a:buNone/>
            </a:pPr>
            <a:endParaRPr lang="en-IN" sz="2000" i="1" dirty="0"/>
          </a:p>
        </p:txBody>
      </p:sp>
      <p:pic>
        <p:nvPicPr>
          <p:cNvPr id="5124" name="Picture 4" descr="http://intmstat.com/plane-analytic-geometry/conic13-circle.png"/>
          <p:cNvPicPr>
            <a:picLocks noChangeAspect="1" noChangeArrowheads="1"/>
          </p:cNvPicPr>
          <p:nvPr/>
        </p:nvPicPr>
        <p:blipFill>
          <a:blip r:embed="rId2" cstate="print"/>
          <a:srcRect/>
          <a:stretch>
            <a:fillRect/>
          </a:stretch>
        </p:blipFill>
        <p:spPr bwMode="auto">
          <a:xfrm>
            <a:off x="2590800" y="3200400"/>
            <a:ext cx="3505200" cy="3657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Flowchart: Connector 9"/>
          <p:cNvSpPr/>
          <p:nvPr/>
        </p:nvSpPr>
        <p:spPr>
          <a:xfrm>
            <a:off x="609600" y="0"/>
            <a:ext cx="1524000" cy="1295400"/>
          </a:xfrm>
          <a:prstGeom prst="flowChartConnector">
            <a:avLst/>
          </a:prstGeom>
          <a:ln/>
        </p:spPr>
        <p:style>
          <a:lnRef idx="2">
            <a:schemeClr val="dk1"/>
          </a:lnRef>
          <a:fillRef idx="1002">
            <a:schemeClr val="lt1"/>
          </a:fillRef>
          <a:effectRef idx="0">
            <a:schemeClr val="dk1"/>
          </a:effectRef>
          <a:fontRef idx="minor">
            <a:schemeClr val="dk1"/>
          </a:fontRef>
        </p:style>
        <p:txBody>
          <a:bodyPr rtlCol="0" anchor="ctr"/>
          <a:lstStyle/>
          <a:p>
            <a:pPr algn="ctr"/>
            <a:endParaRPr lang="en-IN" sz="7200" dirty="0">
              <a:solidFill>
                <a:schemeClr val="tx1"/>
              </a:solidFill>
            </a:endParaRPr>
          </a:p>
        </p:txBody>
      </p:sp>
      <p:sp>
        <p:nvSpPr>
          <p:cNvPr id="6" name="Rectangle 5"/>
          <p:cNvSpPr/>
          <p:nvPr/>
        </p:nvSpPr>
        <p:spPr>
          <a:xfrm>
            <a:off x="1219200" y="-228600"/>
            <a:ext cx="441146" cy="1200329"/>
          </a:xfrm>
          <a:prstGeom prst="rect">
            <a:avLst/>
          </a:prstGeom>
        </p:spPr>
        <p:txBody>
          <a:bodyPr wrap="none">
            <a:spAutoFit/>
          </a:bodyPr>
          <a:lstStyle/>
          <a:p>
            <a:pPr lvl="0" algn="ctr"/>
            <a:r>
              <a:rPr lang="en-US" sz="7200" dirty="0" smtClean="0">
                <a:solidFill>
                  <a:prstClr val="black"/>
                </a:solidFill>
              </a:rPr>
              <a:t>.</a:t>
            </a:r>
            <a:endParaRPr lang="en-IN" sz="7200" dirty="0">
              <a:solidFill>
                <a:prstClr val="black"/>
              </a:solidFill>
            </a:endParaRPr>
          </a:p>
        </p:txBody>
      </p:sp>
      <p:sp>
        <p:nvSpPr>
          <p:cNvPr id="7" name="TextBox 6"/>
          <p:cNvSpPr txBox="1"/>
          <p:nvPr/>
        </p:nvSpPr>
        <p:spPr>
          <a:xfrm>
            <a:off x="228600" y="2032337"/>
            <a:ext cx="8153400" cy="101566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IN" sz="2000" i="1" dirty="0" smtClean="0"/>
              <a:t> </a:t>
            </a:r>
            <a:r>
              <a:rPr lang="en-IN" sz="2000" i="1" dirty="0" smtClean="0"/>
              <a:t> </a:t>
            </a:r>
          </a:p>
          <a:p>
            <a:r>
              <a:rPr lang="en-IN" sz="2000" i="1" dirty="0"/>
              <a:t>*</a:t>
            </a:r>
            <a:r>
              <a:rPr lang="en-IN" sz="2000" i="1" dirty="0" smtClean="0"/>
              <a:t>The </a:t>
            </a:r>
            <a:r>
              <a:rPr lang="en-IN" sz="2000" i="1" dirty="0" smtClean="0"/>
              <a:t>circle is a special case of the </a:t>
            </a:r>
            <a:r>
              <a:rPr lang="en-IN" sz="2000" i="1" dirty="0" smtClean="0"/>
              <a:t>ellipse</a:t>
            </a:r>
          </a:p>
          <a:p>
            <a:endParaRPr lang="en-IN" sz="2000" i="1" dirty="0"/>
          </a:p>
        </p:txBody>
      </p:sp>
    </p:spTree>
  </p:cSld>
  <p:clrMapOvr>
    <a:masterClrMapping/>
  </p:clrMapOvr>
  <p:transition spd="med">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533400"/>
            <a:ext cx="5562600" cy="533400"/>
          </a:xfrm>
          <a:noFill/>
          <a:ln>
            <a:noFill/>
          </a:ln>
        </p:spPr>
        <p:style>
          <a:lnRef idx="2">
            <a:schemeClr val="dk1"/>
          </a:lnRef>
          <a:fillRef idx="1">
            <a:schemeClr val="lt1"/>
          </a:fillRef>
          <a:effectRef idx="0">
            <a:schemeClr val="dk1"/>
          </a:effectRef>
          <a:fontRef idx="minor">
            <a:schemeClr val="dk1"/>
          </a:fontRef>
        </p:style>
        <p:txBody>
          <a:bodyPr>
            <a:normAutofit fontScale="90000"/>
          </a:bodyPr>
          <a:lstStyle/>
          <a:p>
            <a:r>
              <a:rPr lang="en-US" b="1" u="sng" dirty="0" smtClean="0">
                <a:ln>
                  <a:solidFill>
                    <a:sysClr val="windowText" lastClr="000000"/>
                  </a:solidFill>
                </a:ln>
                <a:solidFill>
                  <a:sysClr val="windowText" lastClr="000000"/>
                </a:solidFill>
              </a:rPr>
              <a:t>Circles in our surrounding-</a:t>
            </a:r>
            <a:endParaRPr lang="en-IN" b="1" u="sng" dirty="0">
              <a:ln>
                <a:solidFill>
                  <a:sysClr val="windowText" lastClr="000000"/>
                </a:solidFill>
              </a:ln>
              <a:solidFill>
                <a:sysClr val="windowText" lastClr="000000"/>
              </a:solidFill>
            </a:endParaRPr>
          </a:p>
        </p:txBody>
      </p:sp>
      <p:sp>
        <p:nvSpPr>
          <p:cNvPr id="3" name="Content Placeholder 2"/>
          <p:cNvSpPr>
            <a:spLocks noGrp="1"/>
          </p:cNvSpPr>
          <p:nvPr>
            <p:ph sz="quarter" idx="1"/>
          </p:nvPr>
        </p:nvSpPr>
        <p:spPr/>
        <p:txBody>
          <a:bodyPr/>
          <a:lstStyle/>
          <a:p>
            <a:endParaRPr lang="en-IN" dirty="0"/>
          </a:p>
        </p:txBody>
      </p:sp>
      <p:pic>
        <p:nvPicPr>
          <p:cNvPr id="4" name="Picture 6" descr="https://encrypted-tbn3.gstatic.com/images?q=tbn:ANd9GcTYqJFoeYIBd3FzwiT9lwMWnhtqiHXxYYPej8azDi4kwnkneL2NiA"/>
          <p:cNvPicPr>
            <a:picLocks noChangeAspect="1" noChangeArrowheads="1"/>
          </p:cNvPicPr>
          <p:nvPr/>
        </p:nvPicPr>
        <p:blipFill>
          <a:blip r:embed="rId2" cstate="print"/>
          <a:srcRect/>
          <a:stretch>
            <a:fillRect/>
          </a:stretch>
        </p:blipFill>
        <p:spPr bwMode="auto">
          <a:xfrm>
            <a:off x="838200" y="1653054"/>
            <a:ext cx="6019800" cy="32004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2" descr="https://encrypted-tbn2.gstatic.com/images?q=tbn:ANd9GcS-_H_CjFT3ysLxtf1O3VjchftARshL48RLLQt0-bawiHSZ29w1"/>
          <p:cNvPicPr>
            <a:picLocks noChangeAspect="1" noChangeArrowheads="1"/>
          </p:cNvPicPr>
          <p:nvPr/>
        </p:nvPicPr>
        <p:blipFill>
          <a:blip r:embed="rId3" cstate="print"/>
          <a:srcRect/>
          <a:stretch>
            <a:fillRect/>
          </a:stretch>
        </p:blipFill>
        <p:spPr bwMode="auto">
          <a:xfrm>
            <a:off x="1028700" y="4839806"/>
            <a:ext cx="2971800" cy="20669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4" descr="https://encrypted-tbn3.gstatic.com/images?q=tbn:ANd9GcQkuStfNXVlFGVsaN6EdUOlSJBIkAk2WrBDyEZcXjghn7vHjnek"/>
          <p:cNvPicPr>
            <a:picLocks noChangeAspect="1" noChangeArrowheads="1"/>
          </p:cNvPicPr>
          <p:nvPr/>
        </p:nvPicPr>
        <p:blipFill>
          <a:blip r:embed="rId4" cstate="print"/>
          <a:srcRect/>
          <a:stretch>
            <a:fillRect/>
          </a:stretch>
        </p:blipFill>
        <p:spPr bwMode="auto">
          <a:xfrm>
            <a:off x="4895850" y="4800600"/>
            <a:ext cx="3048000" cy="20574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spd="med">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274638"/>
            <a:ext cx="6400800" cy="1143000"/>
          </a:xfrm>
        </p:spPr>
        <p:txBody>
          <a:bodyPr/>
          <a:lstStyle/>
          <a:p>
            <a:r>
              <a:rPr lang="en-US" b="1" u="sng" dirty="0" smtClean="0">
                <a:ln>
                  <a:solidFill>
                    <a:sysClr val="windowText" lastClr="000000"/>
                  </a:solidFill>
                </a:ln>
                <a:solidFill>
                  <a:sysClr val="windowText" lastClr="000000"/>
                </a:solidFill>
              </a:rPr>
              <a:t>EQUATIONS OF CIRCLE</a:t>
            </a:r>
            <a:endParaRPr lang="en-IN" b="1" u="sng" dirty="0">
              <a:ln>
                <a:solidFill>
                  <a:sysClr val="windowText" lastClr="000000"/>
                </a:solidFill>
              </a:ln>
              <a:solidFill>
                <a:sysClr val="windowText" lastClr="000000"/>
              </a:solidFill>
            </a:endParaRPr>
          </a:p>
        </p:txBody>
      </p:sp>
      <p:sp>
        <p:nvSpPr>
          <p:cNvPr id="3" name="Content Placeholder 2"/>
          <p:cNvSpPr>
            <a:spLocks noGrp="1"/>
          </p:cNvSpPr>
          <p:nvPr>
            <p:ph sz="quarter" idx="1"/>
          </p:nvPr>
        </p:nvSpPr>
        <p:spPr>
          <a:xfrm>
            <a:off x="533400" y="3886200"/>
            <a:ext cx="7467600" cy="1066800"/>
          </a:xfrm>
        </p:spPr>
        <p:style>
          <a:lnRef idx="2">
            <a:schemeClr val="dk1"/>
          </a:lnRef>
          <a:fillRef idx="1">
            <a:schemeClr val="lt1"/>
          </a:fillRef>
          <a:effectRef idx="0">
            <a:schemeClr val="dk1"/>
          </a:effectRef>
          <a:fontRef idx="minor">
            <a:schemeClr val="dk1"/>
          </a:fontRef>
        </p:style>
        <p:txBody>
          <a:bodyPr/>
          <a:lstStyle/>
          <a:p>
            <a:pPr>
              <a:buNone/>
            </a:pPr>
            <a:r>
              <a:rPr lang="en-US" dirty="0" smtClean="0">
                <a:latin typeface="Times New Roman" pitchFamily="18" charset="0"/>
                <a:cs typeface="Times New Roman" pitchFamily="18" charset="0"/>
              </a:rPr>
              <a:t>If centre is (0,0) and radius is r, then equation of circle</a:t>
            </a:r>
            <a:r>
              <a:rPr lang="en-IN" dirty="0" smtClean="0">
                <a:latin typeface="Times New Roman" pitchFamily="18" charset="0"/>
                <a:cs typeface="Times New Roman" pitchFamily="18" charset="0"/>
              </a:rPr>
              <a:t> is</a:t>
            </a:r>
          </a:p>
          <a:p>
            <a:pPr>
              <a:buNone/>
            </a:pPr>
            <a:r>
              <a:rPr lang="en-US" b="1" dirty="0" smtClean="0">
                <a:latin typeface="Times New Roman" pitchFamily="18" charset="0"/>
                <a:cs typeface="Times New Roman" pitchFamily="18" charset="0"/>
              </a:rPr>
              <a:t>x</a:t>
            </a:r>
            <a:r>
              <a:rPr lang="en-US" b="1" dirty="0" smtClean="0">
                <a:solidFill>
                  <a:schemeClr val="tx1"/>
                </a:solidFill>
                <a:latin typeface="Times New Roman" pitchFamily="18" charset="0"/>
                <a:cs typeface="Times New Roman" pitchFamily="18" charset="0"/>
              </a:rPr>
              <a:t>² </a:t>
            </a:r>
            <a:r>
              <a:rPr lang="en-US" b="1" dirty="0" smtClean="0">
                <a:latin typeface="Times New Roman" pitchFamily="18" charset="0"/>
                <a:cs typeface="Times New Roman" pitchFamily="18" charset="0"/>
              </a:rPr>
              <a:t>+ y</a:t>
            </a:r>
            <a:r>
              <a:rPr lang="en-US" b="1" dirty="0" smtClean="0">
                <a:solidFill>
                  <a:schemeClr val="tx1"/>
                </a:solidFill>
                <a:latin typeface="Times New Roman" pitchFamily="18" charset="0"/>
                <a:cs typeface="Times New Roman" pitchFamily="18" charset="0"/>
              </a:rPr>
              <a:t>² </a:t>
            </a:r>
            <a:r>
              <a:rPr lang="en-US" b="1" dirty="0" smtClean="0">
                <a:latin typeface="Times New Roman" pitchFamily="18" charset="0"/>
                <a:cs typeface="Times New Roman" pitchFamily="18" charset="0"/>
              </a:rPr>
              <a:t>=  r</a:t>
            </a:r>
            <a:r>
              <a:rPr lang="en-US" b="1" dirty="0" smtClean="0">
                <a:solidFill>
                  <a:schemeClr val="tx1"/>
                </a:solidFill>
                <a:latin typeface="Times New Roman" pitchFamily="18" charset="0"/>
                <a:cs typeface="Times New Roman" pitchFamily="18" charset="0"/>
              </a:rPr>
              <a:t>²</a:t>
            </a:r>
            <a:endParaRPr lang="en-US" b="1" dirty="0" smtClean="0">
              <a:latin typeface="Times New Roman" pitchFamily="18" charset="0"/>
              <a:cs typeface="Times New Roman" pitchFamily="18" charset="0"/>
            </a:endParaRPr>
          </a:p>
        </p:txBody>
      </p:sp>
      <p:sp>
        <p:nvSpPr>
          <p:cNvPr id="27651" name="Rectangle 3"/>
          <p:cNvSpPr>
            <a:spLocks noChangeArrowheads="1"/>
          </p:cNvSpPr>
          <p:nvPr/>
        </p:nvSpPr>
        <p:spPr bwMode="auto">
          <a:xfrm>
            <a:off x="457200" y="1799511"/>
            <a:ext cx="7543800" cy="1538883"/>
          </a:xfrm>
          <a:prstGeom prst="rect">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302F2A"/>
                </a:solidFill>
                <a:effectLst/>
                <a:latin typeface="Times New Roman" pitchFamily="18" charset="0"/>
                <a:cs typeface="Times New Roman" pitchFamily="18" charset="0"/>
              </a:rPr>
              <a:t>The equation of a circle with center at (</a:t>
            </a:r>
            <a:r>
              <a:rPr kumimoji="0" lang="en-US" sz="2400" b="0" i="0" u="none" strike="noStrike" cap="none" normalizeH="0" baseline="0" dirty="0" err="1" smtClean="0">
                <a:ln>
                  <a:noFill/>
                </a:ln>
                <a:solidFill>
                  <a:srgbClr val="302F2A"/>
                </a:solidFill>
                <a:effectLst/>
                <a:latin typeface="Times New Roman" pitchFamily="18" charset="0"/>
                <a:cs typeface="Times New Roman" pitchFamily="18" charset="0"/>
              </a:rPr>
              <a:t>a,b</a:t>
            </a:r>
            <a:r>
              <a:rPr kumimoji="0" lang="en-US" sz="2400" b="0" i="0" u="none" strike="noStrike" cap="none" normalizeH="0" baseline="0" dirty="0" smtClean="0">
                <a:ln>
                  <a:noFill/>
                </a:ln>
                <a:solidFill>
                  <a:srgbClr val="302F2A"/>
                </a:solidFill>
                <a:effectLst/>
                <a:latin typeface="Times New Roman" pitchFamily="18" charset="0"/>
                <a:cs typeface="Times New Roman" pitchFamily="18" charset="0"/>
              </a:rPr>
              <a:t>) and radius r units is</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lvl="0" eaLnBrk="0" fontAlgn="base" hangingPunct="0">
              <a:spcBef>
                <a:spcPct val="0"/>
              </a:spcBef>
              <a:spcAft>
                <a:spcPct val="0"/>
              </a:spcAft>
            </a:pPr>
            <a:r>
              <a:rPr kumimoji="0" lang="en-US" sz="2400" b="1" i="0" u="none" strike="noStrike" cap="none" normalizeH="0" baseline="0" dirty="0" smtClean="0">
                <a:ln>
                  <a:noFill/>
                </a:ln>
                <a:solidFill>
                  <a:schemeClr val="tx1"/>
                </a:solidFill>
                <a:effectLst/>
                <a:latin typeface="Times New Roman" pitchFamily="18" charset="0"/>
                <a:cs typeface="Times New Roman" pitchFamily="18" charset="0"/>
              </a:rPr>
              <a:t>(x−a)²+(y−</a:t>
            </a:r>
            <a:r>
              <a:rPr lang="en-US" sz="2400" b="1" dirty="0" smtClean="0">
                <a:solidFill>
                  <a:schemeClr val="tx1"/>
                </a:solidFill>
                <a:latin typeface="Times New Roman" pitchFamily="18" charset="0"/>
                <a:cs typeface="Times New Roman" pitchFamily="18" charset="0"/>
              </a:rPr>
              <a:t>b)² = r</a:t>
            </a:r>
            <a:r>
              <a:rPr lang="en-US" sz="2800" b="1" dirty="0" smtClean="0">
                <a:solidFill>
                  <a:schemeClr val="tx1"/>
                </a:solidFill>
                <a:latin typeface="Times New Roman" pitchFamily="18" charset="0"/>
                <a:cs typeface="Times New Roman" pitchFamily="18" charset="0"/>
              </a:rPr>
              <a:t>²</a:t>
            </a:r>
            <a:r>
              <a:rPr kumimoji="0" lang="en-US" sz="2000" b="0" i="0" u="none" strike="noStrike" cap="none" normalizeH="0" baseline="0" dirty="0" smtClean="0">
                <a:ln>
                  <a:noFill/>
                </a:ln>
                <a:solidFill>
                  <a:schemeClr val="tx1"/>
                </a:solidFill>
                <a:effectLst/>
                <a:latin typeface="Arial" pitchFamily="34" charset="0"/>
                <a:cs typeface="Arial" pitchFamily="34" charset="0"/>
              </a:rPr>
              <a:t/>
            </a:r>
            <a:br>
              <a:rPr kumimoji="0" lang="en-US" sz="2000" b="0" i="0" u="none" strike="noStrike" cap="none" normalizeH="0" baseline="0" dirty="0" smtClean="0">
                <a:ln>
                  <a:noFill/>
                </a:ln>
                <a:solidFill>
                  <a:schemeClr val="tx1"/>
                </a:solidFill>
                <a:effectLst/>
                <a:latin typeface="Arial" pitchFamily="34" charset="0"/>
                <a:cs typeface="Arial" pitchFamily="34" charset="0"/>
              </a:rPr>
            </a:b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TextBox 5"/>
          <p:cNvSpPr txBox="1"/>
          <p:nvPr/>
        </p:nvSpPr>
        <p:spPr>
          <a:xfrm>
            <a:off x="533400" y="5334000"/>
            <a:ext cx="7467600" cy="120032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2400" dirty="0" smtClean="0">
                <a:latin typeface="Times New Roman" pitchFamily="18" charset="0"/>
                <a:cs typeface="Times New Roman" pitchFamily="18" charset="0"/>
              </a:rPr>
              <a:t>If equation of circle is x^2+y^2+2ax+2by+c=0, then </a:t>
            </a:r>
          </a:p>
          <a:p>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centre</a:t>
            </a:r>
            <a:r>
              <a:rPr lang="en-US" sz="2400" b="1" dirty="0" smtClean="0">
                <a:latin typeface="Times New Roman" pitchFamily="18" charset="0"/>
                <a:cs typeface="Times New Roman" pitchFamily="18" charset="0"/>
              </a:rPr>
              <a:t>=(-a,-b)</a:t>
            </a:r>
          </a:p>
          <a:p>
            <a:r>
              <a:rPr lang="en-US" sz="2400" b="1" dirty="0" smtClean="0">
                <a:latin typeface="Times New Roman" pitchFamily="18" charset="0"/>
                <a:cs typeface="Times New Roman" pitchFamily="18" charset="0"/>
              </a:rPr>
              <a:t>  radius</a:t>
            </a:r>
            <a:r>
              <a:rPr lang="en-US" sz="2400" b="1" dirty="0" smtClean="0">
                <a:latin typeface="Times New Roman" pitchFamily="18" charset="0"/>
                <a:cs typeface="Times New Roman" pitchFamily="18" charset="0"/>
              </a:rPr>
              <a:t>=√(a</a:t>
            </a:r>
            <a:r>
              <a:rPr lang="en-US" sz="2400" b="1" dirty="0" smtClean="0">
                <a:solidFill>
                  <a:schemeClr val="tx1"/>
                </a:solidFill>
                <a:latin typeface="Times New Roman" pitchFamily="18" charset="0"/>
                <a:cs typeface="Times New Roman" pitchFamily="18" charset="0"/>
              </a:rPr>
              <a:t>²</a:t>
            </a:r>
            <a:r>
              <a:rPr lang="en-US" sz="2400" b="1" dirty="0" smtClean="0">
                <a:latin typeface="Times New Roman" pitchFamily="18" charset="0"/>
                <a:cs typeface="Times New Roman" pitchFamily="18" charset="0"/>
              </a:rPr>
              <a:t>+b</a:t>
            </a:r>
            <a:r>
              <a:rPr lang="en-US" sz="2400" b="1" dirty="0" smtClean="0">
                <a:solidFill>
                  <a:schemeClr val="tx1"/>
                </a:solidFill>
                <a:latin typeface="Times New Roman" pitchFamily="18" charset="0"/>
                <a:cs typeface="Times New Roman" pitchFamily="18" charset="0"/>
              </a:rPr>
              <a:t>²</a:t>
            </a:r>
            <a:r>
              <a:rPr lang="en-US" sz="2400" b="1" dirty="0" smtClean="0">
                <a:latin typeface="Times New Roman" pitchFamily="18" charset="0"/>
                <a:cs typeface="Times New Roman" pitchFamily="18" charset="0"/>
              </a:rPr>
              <a:t>-c)</a:t>
            </a:r>
            <a:endParaRPr lang="en-IN" sz="2400" b="1" dirty="0">
              <a:latin typeface="Times New Roman" pitchFamily="18" charset="0"/>
              <a:cs typeface="Times New Roman" pitchFamily="18" charset="0"/>
            </a:endParaRPr>
          </a:p>
        </p:txBody>
      </p:sp>
    </p:spTree>
  </p:cSld>
  <p:clrMapOvr>
    <a:masterClrMapping/>
  </p:clrMapOvr>
  <p:transition spd="med">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467600" cy="487362"/>
          </a:xfrm>
        </p:spPr>
        <p:txBody>
          <a:bodyPr>
            <a:normAutofit/>
          </a:bodyPr>
          <a:lstStyle/>
          <a:p>
            <a:r>
              <a:rPr lang="en-US" sz="2400" u="sng" dirty="0" err="1" smtClean="0">
                <a:ln>
                  <a:solidFill>
                    <a:sysClr val="windowText" lastClr="000000"/>
                  </a:solidFill>
                </a:ln>
                <a:solidFill>
                  <a:sysClr val="windowText" lastClr="000000"/>
                </a:solidFill>
              </a:rPr>
              <a:t>EXAM</a:t>
            </a:r>
            <a:r>
              <a:rPr lang="en-US" sz="3200" u="sng" dirty="0" err="1" smtClean="0">
                <a:ln>
                  <a:solidFill>
                    <a:sysClr val="windowText" lastClr="000000"/>
                  </a:solidFill>
                </a:ln>
                <a:solidFill>
                  <a:sysClr val="windowText" lastClr="000000"/>
                </a:solidFill>
              </a:rPr>
              <a:t>p</a:t>
            </a:r>
            <a:r>
              <a:rPr lang="en-US" sz="2400" u="sng" dirty="0" err="1" smtClean="0">
                <a:ln>
                  <a:solidFill>
                    <a:sysClr val="windowText" lastClr="000000"/>
                  </a:solidFill>
                </a:ln>
                <a:solidFill>
                  <a:sysClr val="windowText" lastClr="000000"/>
                </a:solidFill>
              </a:rPr>
              <a:t>LES</a:t>
            </a:r>
            <a:r>
              <a:rPr lang="en-US" sz="2400" u="sng" dirty="0" smtClean="0">
                <a:ln>
                  <a:solidFill>
                    <a:sysClr val="windowText" lastClr="000000"/>
                  </a:solidFill>
                </a:ln>
                <a:solidFill>
                  <a:sysClr val="windowText" lastClr="000000"/>
                </a:solidFill>
              </a:rPr>
              <a:t>-</a:t>
            </a:r>
            <a:endParaRPr lang="en-IN" sz="2400" u="sng" dirty="0">
              <a:ln>
                <a:solidFill>
                  <a:sysClr val="windowText" lastClr="000000"/>
                </a:solidFill>
              </a:ln>
              <a:solidFill>
                <a:sysClr val="windowText" lastClr="000000"/>
              </a:solidFill>
            </a:endParaRPr>
          </a:p>
        </p:txBody>
      </p:sp>
      <p:sp>
        <p:nvSpPr>
          <p:cNvPr id="3" name="Content Placeholder 2"/>
          <p:cNvSpPr>
            <a:spLocks noGrp="1"/>
          </p:cNvSpPr>
          <p:nvPr>
            <p:ph sz="quarter" idx="1"/>
          </p:nvPr>
        </p:nvSpPr>
        <p:spPr>
          <a:xfrm>
            <a:off x="0" y="609600"/>
            <a:ext cx="9144000" cy="1752600"/>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pPr>
              <a:buNone/>
            </a:pPr>
            <a:r>
              <a:rPr lang="en-US" sz="2000" dirty="0" smtClean="0">
                <a:solidFill>
                  <a:srgbClr val="0070C0"/>
                </a:solidFill>
              </a:rPr>
              <a:t>Q. Find the equation of the circle with-Centre(-2,3) and radius 4</a:t>
            </a:r>
          </a:p>
          <a:p>
            <a:pPr marL="457200" indent="-457200">
              <a:buNone/>
            </a:pPr>
            <a:r>
              <a:rPr lang="en-US" sz="2000" dirty="0" smtClean="0">
                <a:solidFill>
                  <a:srgbClr val="0070C0"/>
                </a:solidFill>
              </a:rPr>
              <a:t>A. a= -2</a:t>
            </a:r>
            <a:r>
              <a:rPr lang="en-IN" sz="2000" dirty="0" smtClean="0">
                <a:solidFill>
                  <a:srgbClr val="0070C0"/>
                </a:solidFill>
              </a:rPr>
              <a:t>, b= 3 and r= 4</a:t>
            </a:r>
          </a:p>
          <a:p>
            <a:pPr marL="457200" indent="-457200">
              <a:buNone/>
            </a:pPr>
            <a:r>
              <a:rPr lang="en-US" sz="2000" dirty="0" smtClean="0">
                <a:solidFill>
                  <a:srgbClr val="0070C0"/>
                </a:solidFill>
              </a:rPr>
              <a:t>Since, the equation of motion is</a:t>
            </a:r>
            <a:r>
              <a:rPr lang="en-US" sz="2000" b="1" dirty="0" smtClean="0">
                <a:solidFill>
                  <a:srgbClr val="0070C0"/>
                </a:solidFill>
                <a:latin typeface="Times New Roman" pitchFamily="18" charset="0"/>
                <a:cs typeface="Times New Roman" pitchFamily="18" charset="0"/>
              </a:rPr>
              <a:t>(x−a)^2+(y−b)^2=r^2</a:t>
            </a:r>
          </a:p>
          <a:p>
            <a:pPr marL="457200" indent="-457200">
              <a:buNone/>
            </a:pPr>
            <a:r>
              <a:rPr lang="en-US" sz="2000" dirty="0" smtClean="0">
                <a:solidFill>
                  <a:srgbClr val="0070C0"/>
                </a:solidFill>
                <a:latin typeface="Times New Roman" pitchFamily="18" charset="0"/>
                <a:cs typeface="Times New Roman" pitchFamily="18" charset="0"/>
              </a:rPr>
              <a:t>So, on putting the values we get</a:t>
            </a:r>
            <a:r>
              <a:rPr lang="en-US" sz="2000" b="1" dirty="0" smtClean="0">
                <a:solidFill>
                  <a:srgbClr val="0070C0"/>
                </a:solidFill>
                <a:latin typeface="Times New Roman" pitchFamily="18" charset="0"/>
                <a:cs typeface="Times New Roman" pitchFamily="18" charset="0"/>
              </a:rPr>
              <a:t>,</a:t>
            </a:r>
          </a:p>
          <a:p>
            <a:pPr marL="457200" indent="-457200">
              <a:buNone/>
            </a:pPr>
            <a:r>
              <a:rPr lang="en-US" sz="2000" b="1" dirty="0" smtClean="0">
                <a:solidFill>
                  <a:srgbClr val="7030A0"/>
                </a:solidFill>
                <a:latin typeface="Times New Roman" pitchFamily="18" charset="0"/>
                <a:cs typeface="Times New Roman" pitchFamily="18" charset="0"/>
              </a:rPr>
              <a:t> (x+2)^2+(y-3)^2=r^2</a:t>
            </a:r>
          </a:p>
          <a:p>
            <a:pPr marL="457200" indent="-457200">
              <a:buNone/>
            </a:pPr>
            <a:endParaRPr lang="en-US" sz="2000" b="1" dirty="0" smtClean="0">
              <a:solidFill>
                <a:srgbClr val="7030A0"/>
              </a:solidFill>
              <a:latin typeface="Times New Roman" pitchFamily="18" charset="0"/>
              <a:cs typeface="Times New Roman" pitchFamily="18" charset="0"/>
            </a:endParaRPr>
          </a:p>
          <a:p>
            <a:pPr marL="457200" indent="-457200">
              <a:buNone/>
            </a:pPr>
            <a:endParaRPr lang="en-US" sz="2000" b="1" dirty="0" smtClean="0">
              <a:solidFill>
                <a:srgbClr val="7030A0"/>
              </a:solidFill>
              <a:latin typeface="Times New Roman" pitchFamily="18" charset="0"/>
              <a:cs typeface="Times New Roman" pitchFamily="18" charset="0"/>
            </a:endParaRPr>
          </a:p>
          <a:p>
            <a:pPr marL="457200" indent="-457200">
              <a:buNone/>
            </a:pPr>
            <a:endParaRPr lang="en-US" sz="2000" b="1" dirty="0" smtClean="0">
              <a:solidFill>
                <a:srgbClr val="7030A0"/>
              </a:solidFill>
              <a:latin typeface="Times New Roman" pitchFamily="18" charset="0"/>
              <a:cs typeface="Times New Roman" pitchFamily="18" charset="0"/>
            </a:endParaRPr>
          </a:p>
          <a:p>
            <a:pPr marL="457200" indent="-457200">
              <a:buAutoNum type="alphaUcPeriod"/>
            </a:pPr>
            <a:endParaRPr lang="en-US" sz="2000" dirty="0" smtClean="0"/>
          </a:p>
        </p:txBody>
      </p:sp>
      <p:sp>
        <p:nvSpPr>
          <p:cNvPr id="4" name="TextBox 3"/>
          <p:cNvSpPr txBox="1"/>
          <p:nvPr/>
        </p:nvSpPr>
        <p:spPr>
          <a:xfrm>
            <a:off x="0" y="2286000"/>
            <a:ext cx="9144000" cy="280076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mtClean="0">
                <a:solidFill>
                  <a:srgbClr val="0070C0"/>
                </a:solidFill>
              </a:rPr>
              <a:t>Q</a:t>
            </a:r>
            <a:r>
              <a:rPr lang="en-US" dirty="0" smtClean="0">
                <a:solidFill>
                  <a:srgbClr val="0070C0"/>
                </a:solidFill>
              </a:rPr>
              <a:t>. Find the centre and radius of the circle</a:t>
            </a:r>
            <a:r>
              <a:rPr lang="en-US" dirty="0" smtClean="0">
                <a:solidFill>
                  <a:srgbClr val="0070C0"/>
                </a:solidFill>
                <a:sym typeface="Wingdings" pitchFamily="2" charset="2"/>
              </a:rPr>
              <a:t>:</a:t>
            </a:r>
            <a:r>
              <a:rPr lang="en-US" b="1" dirty="0" smtClean="0">
                <a:solidFill>
                  <a:srgbClr val="0070C0"/>
                </a:solidFill>
                <a:sym typeface="Wingdings" pitchFamily="2" charset="2"/>
              </a:rPr>
              <a:t> (x^2+y^2-4x-8y-45=0)</a:t>
            </a:r>
            <a:endParaRPr lang="en-US" b="1" dirty="0" smtClean="0">
              <a:solidFill>
                <a:srgbClr val="0070C0"/>
              </a:solidFill>
            </a:endParaRPr>
          </a:p>
          <a:p>
            <a:r>
              <a:rPr lang="en-US" dirty="0" smtClean="0">
                <a:solidFill>
                  <a:srgbClr val="0070C0"/>
                </a:solidFill>
              </a:rPr>
              <a:t>A. On comparing the given eq. with </a:t>
            </a:r>
            <a:r>
              <a:rPr lang="en-US" dirty="0" smtClean="0">
                <a:solidFill>
                  <a:srgbClr val="0070C0"/>
                </a:solidFill>
                <a:latin typeface="Times New Roman" pitchFamily="18" charset="0"/>
                <a:cs typeface="Times New Roman" pitchFamily="18" charset="0"/>
              </a:rPr>
              <a:t>x^2+y^2+2ax+2by+c=0</a:t>
            </a:r>
          </a:p>
          <a:p>
            <a:r>
              <a:rPr lang="en-US" dirty="0" smtClean="0">
                <a:solidFill>
                  <a:srgbClr val="0070C0"/>
                </a:solidFill>
                <a:latin typeface="Times New Roman" pitchFamily="18" charset="0"/>
                <a:cs typeface="Times New Roman" pitchFamily="18" charset="0"/>
              </a:rPr>
              <a:t>Where, centre=(-a,-b) and radius=√(a^2+b^2-c)</a:t>
            </a:r>
          </a:p>
          <a:p>
            <a:r>
              <a:rPr lang="en-US" dirty="0" smtClean="0">
                <a:solidFill>
                  <a:srgbClr val="0070C0"/>
                </a:solidFill>
                <a:latin typeface="Times New Roman" pitchFamily="18" charset="0"/>
                <a:cs typeface="Times New Roman" pitchFamily="18" charset="0"/>
              </a:rPr>
              <a:t>2a= - 4→a= - 2, 2b= - 8 →b= - 4, c= -45</a:t>
            </a:r>
          </a:p>
          <a:p>
            <a:r>
              <a:rPr lang="en-US" b="1" dirty="0" smtClean="0">
                <a:solidFill>
                  <a:srgbClr val="7030A0"/>
                </a:solidFill>
                <a:latin typeface="Times New Roman" pitchFamily="18" charset="0"/>
                <a:cs typeface="Times New Roman" pitchFamily="18" charset="0"/>
              </a:rPr>
              <a:t>Centre = (2,4) and radius= √(4+16+45)= √65</a:t>
            </a:r>
          </a:p>
          <a:p>
            <a:endParaRPr lang="en-US" b="1" dirty="0">
              <a:solidFill>
                <a:srgbClr val="7030A0"/>
              </a:solidFill>
              <a:latin typeface="Times New Roman" pitchFamily="18" charset="0"/>
              <a:cs typeface="Times New Roman" pitchFamily="18" charset="0"/>
            </a:endParaRPr>
          </a:p>
          <a:p>
            <a:endParaRPr lang="en-US" b="1" dirty="0" smtClean="0">
              <a:solidFill>
                <a:srgbClr val="7030A0"/>
              </a:solidFill>
              <a:latin typeface="Times New Roman" pitchFamily="18" charset="0"/>
              <a:cs typeface="Times New Roman" pitchFamily="18" charset="0"/>
            </a:endParaRPr>
          </a:p>
          <a:p>
            <a:endParaRPr lang="en-IN" b="1" dirty="0" smtClean="0">
              <a:solidFill>
                <a:srgbClr val="7030A0"/>
              </a:solidFill>
              <a:latin typeface="Times New Roman" pitchFamily="18" charset="0"/>
              <a:cs typeface="Times New Roman" pitchFamily="18" charset="0"/>
            </a:endParaRPr>
          </a:p>
          <a:p>
            <a:endParaRPr lang="en-US" sz="1600" b="1" dirty="0" smtClean="0">
              <a:solidFill>
                <a:srgbClr val="0070C0"/>
              </a:solidFill>
            </a:endParaRPr>
          </a:p>
          <a:p>
            <a:endParaRPr lang="en-IN" sz="1600" b="1" dirty="0"/>
          </a:p>
        </p:txBody>
      </p:sp>
      <p:sp>
        <p:nvSpPr>
          <p:cNvPr id="5" name="TextBox 4"/>
          <p:cNvSpPr txBox="1"/>
          <p:nvPr/>
        </p:nvSpPr>
        <p:spPr>
          <a:xfrm>
            <a:off x="0" y="3810000"/>
            <a:ext cx="9144000" cy="757130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endParaRPr lang="en-US" dirty="0" smtClean="0">
              <a:solidFill>
                <a:srgbClr val="0070C0"/>
              </a:solidFill>
            </a:endParaRPr>
          </a:p>
          <a:p>
            <a:r>
              <a:rPr lang="en-US" dirty="0" smtClean="0">
                <a:solidFill>
                  <a:srgbClr val="0070C0"/>
                </a:solidFill>
              </a:rPr>
              <a:t>Q. Find the equation of the circle whose centre lies on the line 4x+y=16 and which passes through the points(4,1) and (6,5</a:t>
            </a:r>
            <a:r>
              <a:rPr lang="en-US" dirty="0" smtClean="0">
                <a:solidFill>
                  <a:srgbClr val="0070C0"/>
                </a:solidFill>
              </a:rPr>
              <a:t>).</a:t>
            </a:r>
          </a:p>
          <a:p>
            <a:endParaRPr lang="en-US" dirty="0" smtClean="0">
              <a:solidFill>
                <a:srgbClr val="0070C0"/>
              </a:solidFill>
            </a:endParaRPr>
          </a:p>
          <a:p>
            <a:pPr marL="342900" indent="-342900">
              <a:buAutoNum type="alphaUcPeriod"/>
            </a:pPr>
            <a:r>
              <a:rPr lang="en-US" dirty="0" smtClean="0">
                <a:solidFill>
                  <a:srgbClr val="0070C0"/>
                </a:solidFill>
              </a:rPr>
              <a:t>Let the eq. of the  circle be, x^2+y^2+2gx+2fy+c=0 the circle passing through the points (4,1) and (6,5)</a:t>
            </a:r>
          </a:p>
          <a:p>
            <a:pPr marL="342900" indent="-342900"/>
            <a:endParaRPr lang="en-US" dirty="0" smtClean="0">
              <a:solidFill>
                <a:srgbClr val="0070C0"/>
              </a:solidFill>
            </a:endParaRPr>
          </a:p>
          <a:p>
            <a:pPr marL="342900" indent="-342900"/>
            <a:r>
              <a:rPr lang="en-US" dirty="0" smtClean="0">
                <a:solidFill>
                  <a:srgbClr val="0070C0"/>
                </a:solidFill>
              </a:rPr>
              <a:t> 16+1+8g+2f+c=0</a:t>
            </a:r>
            <a:r>
              <a:rPr lang="en-US" dirty="0" smtClean="0">
                <a:solidFill>
                  <a:srgbClr val="0070C0"/>
                </a:solidFill>
                <a:latin typeface="Times New Roman" pitchFamily="18" charset="0"/>
                <a:cs typeface="Times New Roman" pitchFamily="18" charset="0"/>
              </a:rPr>
              <a:t> → 8g+2f+c= -17 ---(1)and 36+25+12g+10f+c=0 →12g+10f+c= -17----(2)</a:t>
            </a:r>
          </a:p>
          <a:p>
            <a:pPr marL="342900" indent="-342900"/>
            <a:endParaRPr lang="en-US" dirty="0" smtClean="0">
              <a:solidFill>
                <a:srgbClr val="0070C0"/>
              </a:solidFill>
              <a:latin typeface="Times New Roman" pitchFamily="18" charset="0"/>
              <a:cs typeface="Times New Roman" pitchFamily="18" charset="0"/>
            </a:endParaRPr>
          </a:p>
          <a:p>
            <a:pPr marL="342900" indent="-342900"/>
            <a:endParaRPr lang="en-US" dirty="0" smtClean="0">
              <a:solidFill>
                <a:srgbClr val="0070C0"/>
              </a:solidFill>
              <a:latin typeface="Times New Roman" pitchFamily="18" charset="0"/>
              <a:cs typeface="Times New Roman" pitchFamily="18" charset="0"/>
            </a:endParaRPr>
          </a:p>
          <a:p>
            <a:pPr marL="342900" indent="-342900"/>
            <a:r>
              <a:rPr lang="en-US" dirty="0" smtClean="0">
                <a:solidFill>
                  <a:srgbClr val="0070C0"/>
                </a:solidFill>
                <a:latin typeface="Times New Roman" pitchFamily="18" charset="0"/>
                <a:cs typeface="Times New Roman" pitchFamily="18" charset="0"/>
              </a:rPr>
              <a:t> On </a:t>
            </a:r>
            <a:r>
              <a:rPr lang="en-US" dirty="0" smtClean="0">
                <a:solidFill>
                  <a:srgbClr val="0070C0"/>
                </a:solidFill>
                <a:latin typeface="Times New Roman" pitchFamily="18" charset="0"/>
                <a:cs typeface="Times New Roman" pitchFamily="18" charset="0"/>
              </a:rPr>
              <a:t>subtracting  we get, g+2f= -11     ----------------(3</a:t>
            </a:r>
            <a:r>
              <a:rPr lang="en-US" dirty="0" smtClean="0">
                <a:solidFill>
                  <a:srgbClr val="0070C0"/>
                </a:solidFill>
                <a:latin typeface="Times New Roman" pitchFamily="18" charset="0"/>
                <a:cs typeface="Times New Roman" pitchFamily="18" charset="0"/>
              </a:rPr>
              <a:t>)</a:t>
            </a:r>
          </a:p>
          <a:p>
            <a:pPr marL="342900" indent="-342900"/>
            <a:endParaRPr lang="en-US" dirty="0" smtClean="0">
              <a:solidFill>
                <a:srgbClr val="0070C0"/>
              </a:solidFill>
              <a:latin typeface="Times New Roman" pitchFamily="18" charset="0"/>
              <a:cs typeface="Times New Roman" pitchFamily="18" charset="0"/>
            </a:endParaRPr>
          </a:p>
          <a:p>
            <a:pPr marL="342900" indent="-342900"/>
            <a:r>
              <a:rPr lang="en-US" dirty="0" smtClean="0">
                <a:solidFill>
                  <a:srgbClr val="0070C0"/>
                </a:solidFill>
                <a:latin typeface="Times New Roman" pitchFamily="18" charset="0"/>
                <a:cs typeface="Times New Roman" pitchFamily="18" charset="0"/>
              </a:rPr>
              <a:t>Since the centre (-g,-f) lie on the line 4x+y=16  ----------------(4</a:t>
            </a:r>
            <a:r>
              <a:rPr lang="en-US" dirty="0" smtClean="0">
                <a:solidFill>
                  <a:srgbClr val="0070C0"/>
                </a:solidFill>
                <a:latin typeface="Times New Roman" pitchFamily="18" charset="0"/>
                <a:cs typeface="Times New Roman" pitchFamily="18" charset="0"/>
              </a:rPr>
              <a:t>)</a:t>
            </a:r>
          </a:p>
          <a:p>
            <a:pPr marL="342900" indent="-342900"/>
            <a:endParaRPr lang="en-US" dirty="0" smtClean="0">
              <a:solidFill>
                <a:srgbClr val="0070C0"/>
              </a:solidFill>
              <a:latin typeface="Times New Roman" pitchFamily="18" charset="0"/>
              <a:cs typeface="Times New Roman" pitchFamily="18" charset="0"/>
            </a:endParaRPr>
          </a:p>
          <a:p>
            <a:pPr marL="342900" indent="-342900"/>
            <a:r>
              <a:rPr lang="en-US" dirty="0" smtClean="0">
                <a:solidFill>
                  <a:srgbClr val="0070C0"/>
                </a:solidFill>
                <a:latin typeface="Times New Roman" pitchFamily="18" charset="0"/>
                <a:cs typeface="Times New Roman" pitchFamily="18" charset="0"/>
              </a:rPr>
              <a:t>On subtracting eq. (3) and (4) we get, g= -</a:t>
            </a:r>
            <a:r>
              <a:rPr lang="en-US" dirty="0" smtClean="0">
                <a:solidFill>
                  <a:srgbClr val="0070C0"/>
                </a:solidFill>
                <a:latin typeface="Times New Roman" pitchFamily="18" charset="0"/>
                <a:cs typeface="Times New Roman" pitchFamily="18" charset="0"/>
              </a:rPr>
              <a:t>3</a:t>
            </a:r>
          </a:p>
          <a:p>
            <a:pPr marL="342900" indent="-342900"/>
            <a:endParaRPr lang="en-US" dirty="0" smtClean="0">
              <a:solidFill>
                <a:srgbClr val="0070C0"/>
              </a:solidFill>
              <a:latin typeface="Times New Roman" pitchFamily="18" charset="0"/>
              <a:cs typeface="Times New Roman" pitchFamily="18" charset="0"/>
            </a:endParaRPr>
          </a:p>
          <a:p>
            <a:pPr marL="342900" indent="-342900"/>
            <a:r>
              <a:rPr lang="en-US" dirty="0" smtClean="0">
                <a:solidFill>
                  <a:srgbClr val="0070C0"/>
                </a:solidFill>
                <a:latin typeface="Times New Roman" pitchFamily="18" charset="0"/>
                <a:cs typeface="Times New Roman" pitchFamily="18" charset="0"/>
              </a:rPr>
              <a:t>On putting the value of g in eq. (3) we get, f = -</a:t>
            </a:r>
            <a:r>
              <a:rPr lang="en-US" dirty="0" smtClean="0">
                <a:solidFill>
                  <a:srgbClr val="0070C0"/>
                </a:solidFill>
                <a:latin typeface="Times New Roman" pitchFamily="18" charset="0"/>
                <a:cs typeface="Times New Roman" pitchFamily="18" charset="0"/>
              </a:rPr>
              <a:t>4</a:t>
            </a:r>
          </a:p>
          <a:p>
            <a:pPr marL="342900" indent="-342900"/>
            <a:endParaRPr lang="en-US" dirty="0" smtClean="0">
              <a:solidFill>
                <a:srgbClr val="0070C0"/>
              </a:solidFill>
              <a:latin typeface="Times New Roman" pitchFamily="18" charset="0"/>
              <a:cs typeface="Times New Roman" pitchFamily="18" charset="0"/>
            </a:endParaRPr>
          </a:p>
          <a:p>
            <a:pPr marL="342900" indent="-342900"/>
            <a:r>
              <a:rPr lang="en-US" dirty="0" smtClean="0">
                <a:solidFill>
                  <a:srgbClr val="0070C0"/>
                </a:solidFill>
                <a:latin typeface="Times New Roman" pitchFamily="18" charset="0"/>
                <a:cs typeface="Times New Roman" pitchFamily="18" charset="0"/>
              </a:rPr>
              <a:t>Putting values of g and f in eq.(1) we get </a:t>
            </a:r>
            <a:r>
              <a:rPr lang="en-US" dirty="0" smtClean="0">
                <a:solidFill>
                  <a:srgbClr val="0070C0"/>
                </a:solidFill>
                <a:latin typeface="Times New Roman" pitchFamily="18" charset="0"/>
                <a:cs typeface="Times New Roman" pitchFamily="18" charset="0"/>
              </a:rPr>
              <a:t>c=15</a:t>
            </a:r>
          </a:p>
          <a:p>
            <a:pPr marL="342900" indent="-342900"/>
            <a:endParaRPr lang="en-US" dirty="0" smtClean="0">
              <a:solidFill>
                <a:srgbClr val="0070C0"/>
              </a:solidFill>
              <a:latin typeface="Times New Roman" pitchFamily="18" charset="0"/>
              <a:cs typeface="Times New Roman" pitchFamily="18" charset="0"/>
            </a:endParaRPr>
          </a:p>
          <a:p>
            <a:pPr marL="342900" indent="-342900"/>
            <a:r>
              <a:rPr lang="en-US" b="1" dirty="0" smtClean="0">
                <a:solidFill>
                  <a:srgbClr val="7030A0"/>
                </a:solidFill>
                <a:latin typeface="Times New Roman" pitchFamily="18" charset="0"/>
                <a:cs typeface="Times New Roman" pitchFamily="18" charset="0"/>
              </a:rPr>
              <a:t>Therefore eq. of circle + x^2+y^2-6x-8y+15=0</a:t>
            </a:r>
          </a:p>
          <a:p>
            <a:pPr marL="342900" indent="-342900"/>
            <a:endParaRPr lang="en-US" dirty="0" smtClean="0">
              <a:solidFill>
                <a:srgbClr val="0070C0"/>
              </a:solidFill>
              <a:latin typeface="Times New Roman" pitchFamily="18" charset="0"/>
              <a:cs typeface="Times New Roman" pitchFamily="18" charset="0"/>
            </a:endParaRPr>
          </a:p>
          <a:p>
            <a:pPr marL="342900" indent="-342900"/>
            <a:endParaRPr lang="en-US" dirty="0" smtClean="0">
              <a:solidFill>
                <a:srgbClr val="0070C0"/>
              </a:solidFill>
              <a:latin typeface="Times New Roman" pitchFamily="18" charset="0"/>
              <a:cs typeface="Times New Roman" pitchFamily="18" charset="0"/>
            </a:endParaRPr>
          </a:p>
          <a:p>
            <a:pPr marL="342900" indent="-342900"/>
            <a:endParaRPr lang="en-US" dirty="0" smtClean="0">
              <a:solidFill>
                <a:srgbClr val="0070C0"/>
              </a:solidFill>
              <a:latin typeface="Times New Roman" pitchFamily="18" charset="0"/>
              <a:cs typeface="Times New Roman" pitchFamily="18" charset="0"/>
            </a:endParaRPr>
          </a:p>
          <a:p>
            <a:pPr marL="342900" indent="-342900"/>
            <a:endParaRPr lang="en-US" dirty="0" smtClean="0">
              <a:solidFill>
                <a:srgbClr val="0070C0"/>
              </a:solidFill>
              <a:latin typeface="Times New Roman" pitchFamily="18" charset="0"/>
              <a:cs typeface="Times New Roman" pitchFamily="18" charset="0"/>
            </a:endParaRPr>
          </a:p>
          <a:p>
            <a:pPr marL="342900" indent="-342900"/>
            <a:endParaRPr lang="en-US" dirty="0" smtClean="0"/>
          </a:p>
          <a:p>
            <a:endParaRPr lang="en-IN" dirty="0"/>
          </a:p>
        </p:txBody>
      </p:sp>
    </p:spTree>
  </p:cSld>
  <p:clrMapOvr>
    <a:masterClrMapping/>
  </p:clrMapOvr>
  <p:transition spd="med">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381000"/>
            <a:ext cx="6858000" cy="1143000"/>
          </a:xfrm>
        </p:spPr>
        <p:txBody>
          <a:bodyPr>
            <a:noAutofit/>
          </a:bodyPr>
          <a:lstStyle/>
          <a:p>
            <a:r>
              <a:rPr lang="en-US" sz="6600" b="1" u="sng" cap="none" spc="200" dirty="0" smtClean="0">
                <a:ln w="29210">
                  <a:solidFill>
                    <a:sysClr val="windowText" lastClr="000000"/>
                  </a:solidFill>
                </a:ln>
                <a:solidFill>
                  <a:sysClr val="windowText" lastClr="000000"/>
                </a:solidFill>
                <a:effectLst>
                  <a:innerShdw blurRad="50800" dist="50800" dir="8100000">
                    <a:srgbClr val="7D7D7D">
                      <a:alpha val="73000"/>
                    </a:srgbClr>
                  </a:innerShdw>
                </a:effectLst>
                <a:latin typeface="Centaur" pitchFamily="18" charset="0"/>
              </a:rPr>
              <a:t>PARABOLA</a:t>
            </a:r>
            <a:endParaRPr lang="en-IN" sz="6600" b="1" u="sng" cap="none" spc="200" dirty="0">
              <a:ln w="29210">
                <a:solidFill>
                  <a:sysClr val="windowText" lastClr="000000"/>
                </a:solidFill>
              </a:ln>
              <a:solidFill>
                <a:sysClr val="windowText" lastClr="000000"/>
              </a:solidFill>
              <a:effectLst>
                <a:innerShdw blurRad="50800" dist="50800" dir="8100000">
                  <a:srgbClr val="7D7D7D">
                    <a:alpha val="73000"/>
                  </a:srgbClr>
                </a:innerShdw>
              </a:effectLst>
              <a:latin typeface="Centaur" pitchFamily="18" charset="0"/>
            </a:endParaRPr>
          </a:p>
        </p:txBody>
      </p:sp>
      <p:sp>
        <p:nvSpPr>
          <p:cNvPr id="3" name="Content Placeholder 2"/>
          <p:cNvSpPr>
            <a:spLocks noGrp="1"/>
          </p:cNvSpPr>
          <p:nvPr>
            <p:ph sz="quarter" idx="1"/>
          </p:nvPr>
        </p:nvSpPr>
        <p:spPr>
          <a:xfrm>
            <a:off x="304800" y="1752600"/>
            <a:ext cx="8458200" cy="1143000"/>
          </a:xfrm>
        </p:spPr>
        <p:style>
          <a:lnRef idx="2">
            <a:schemeClr val="dk1"/>
          </a:lnRef>
          <a:fillRef idx="1">
            <a:schemeClr val="lt1"/>
          </a:fillRef>
          <a:effectRef idx="0">
            <a:schemeClr val="dk1"/>
          </a:effectRef>
          <a:fontRef idx="minor">
            <a:schemeClr val="dk1"/>
          </a:fontRef>
        </p:style>
        <p:txBody>
          <a:bodyPr>
            <a:normAutofit lnSpcReduction="10000"/>
          </a:bodyPr>
          <a:lstStyle/>
          <a:p>
            <a:r>
              <a:rPr lang="en-US" b="1" i="1" dirty="0" smtClean="0"/>
              <a:t>A </a:t>
            </a:r>
            <a:r>
              <a:rPr lang="en-US" b="1" i="1" dirty="0" smtClean="0"/>
              <a:t>parabola is the set of all points in a plane that are equidistant from a fixed line and a fixed point in the plane.</a:t>
            </a:r>
            <a:endParaRPr lang="en-IN" b="1" i="1" dirty="0"/>
          </a:p>
        </p:txBody>
      </p:sp>
      <p:pic>
        <p:nvPicPr>
          <p:cNvPr id="4098" name="Picture 2" descr="http://intmstat.com/plane-analytic-geometry/conic-parabola-3a.png"/>
          <p:cNvPicPr>
            <a:picLocks noChangeAspect="1" noChangeArrowheads="1"/>
          </p:cNvPicPr>
          <p:nvPr/>
        </p:nvPicPr>
        <p:blipFill>
          <a:blip r:embed="rId2" cstate="print"/>
          <a:srcRect/>
          <a:stretch>
            <a:fillRect/>
          </a:stretch>
        </p:blipFill>
        <p:spPr bwMode="auto">
          <a:xfrm>
            <a:off x="3124200" y="2819400"/>
            <a:ext cx="3048000" cy="34982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100" name="AutoShape 4" descr="data:image/jpeg;base64,/9j/4AAQSkZJRgABAQAAAQABAAD/2wCEAAkGBw4PDxAPDxISDQ8QEg0QDg8QEhAPDw4QFBEWFxQRFxQYHSggGBwlGxQUITEiJSosMi4zFyszODMsNygtLi0BCgoKDg0OGxAQGywlICQsLCwsLCwrLCwsLCwsLCwsLCwsLCw0LCwsLCwsLCwsLCwsLCwsLCwsLCwsLCwsLCwsN//AABEIAMsA+QMBEQACEQEDEQH/xAAZAAEBAQEBAQAAAAAAAAAAAAAABQQDAQL/xAA1EAEAAQEECAQEBAcAAAAAAAAAAQIDESFSBBIxQVFhkaIFFSJxMoGh8BRCYrETI4LBwuHx/8QAGwEBAAIDAQEAAAAAAAAAAAAAAAEGAwQFAgf/xAAtEQEAAQMCBAcAAAcBAAAAAAAAAQIDBBFhBRITMRQVFiFBUZEiIzJScYGxBv/aAAwDAQACEQMRAD8AkAAAAAAAAAAAAAAAAAAAAAAAAAAAAAAAAAAAAAAAAAAAAAAAAAAAAAAAAAAAAAAAAAAAAAAAAAAAAAJ0J9iNt2/htlMUVT2h4ruUURrVMQ91K8lpvx/h2l3vfcyeHu/2tfx2Prpzw+daNm/fG+ObHNNUd4bNNdNca0zq9Q9CCJAAAAAAAAAAAAAAAAAAAAAAAAAeTPvOzZjPsmImZ0h5qqimNZn2UNG8OmcbT0xuppmYqmP1Tu9o6uvj8PjvcVnO45Os02P1QsbOmiLqYimOEQ6dNFNPtEK7du11zrVOr7lk1YofFtY0VxdXEVXbOMTxid3yY6rNuqPeGezk3bU60VTCXpWgVURfRfXTGMxtrjp8X74OTlcP5f4qFlwONxXPJd7/AGyRLlzEx3WKJiY1gQkAAAAAAAAAAAAAAAAAAAAAAA/5znG66ExEzOkPNdUUxrMq2gaHqeqr490ZI4e7v4uJTbjmq7qVxPidV+rko/p/62N5xgAAAn39pTGvdP07Qr766Ix/NTG/nHPlyc3MwtY56Vg4VxWbdUW7s+ya4cxMT7rdExPvAJAAAAAAAAAAAAAAAAAAAAABEqPhujbLSr+iP8vv+7t4OLyxz1KnxniM1z0aJ9vlRdJXdRKAAAABKYSvEdF1Z14+Gdv6Z4+0uNnYkR/HStXBOI838m5P+GJydVmBAAAAAAAAAAAAAAAAAAAAjVDRoWj69X6YumrbHy++DewsfqV6z2cni2d0LXLHeVpYfjSFHmdQQAAAAAGo8qiJiYnGJ2oqpiqNJe6K5oq5o+EPSbCaKpicY/LOOMK1lWelXMfC/cPzIybUT8w5NdvgAAAAAAAAAAAAAAAAAAPYjHjy23vVNPNPLHy8XLkW6ZqqW9FsP4dMRv21TxqWaxai1RFL59m5NV+9Nc/6dmaGmAAAAAAACYZtPsNenD4qcY5xvhqZliLlv27ulwzLnHvR9T3RldqjSdF8ieaImBCQAAAAAAAAAAAAAAAAAG7wuwvq152U7OEz/p1OHY/NPPKucey+WmLVM+/yqOyqQkAAAAAAAADTVMI/iFhqVXx8NWMcp4ODn4/Tr5o7LtwXL61nkq7wyue7IAAAAAAAAAAAAAAAAiTuRF/0ZLdE1VREfLHdri3RNc/EL9hZ6lMU8P33rNZt9OmIfPMq/N+7NcvtlawAAAAAAAAADhptlr0TG+MY+TWyrXUtzH03+G5Ph70VIitTExOkvoFNUTHNHaREQmBIAAAAAAAAAAAAAAA2+F2V9Wtl2bsZdPh1rmqmpXuPZXLRFqPnuqu33VEJlAAAAAAAAAAAap1RvELHVrm6MJxjhzjqr2fa5Lm0rtwbK61jlnvDM0odkAAAAAAAAAAAAAAAI95RVVyxrK5odlqURG/bPKZWfFtxbtxEPn/EMnr35qdmdoSAAAAAAAAAAAAy+JWWtRftmnHCL5mN/wB8mnnWepa1+nX4RldG/EfEo6urzIAAAAAAAAAAAAAAT9jRoNlrVxwjGfk28Gz1LuvxDmcXyejjzEd59lpZPbsoev2PKBIAAAAAAAAAAAXfPkTGsaS9UzNMxMIOkWWpVNOOE4X8Nys5Nrp3Jh9Dwcjr2Ka3NrtsAAAAAAAAAAAAANj3VfC7K6mat9WG6+6Pv6O9w+1yW+aflTeO5HPe6cdobXQcEAAAAAAAAAAAAABO8Vsowrj2nZwwcnidrWmK4WX/AM/kRFVVqfn3TnHla4AAAAAAAAAAAAAfVFMzMRGMzdD3bp56ophivXIt25qn4X6KYpiKY2RF0LTTTFNMQ+c3q5uVzVPy9emIAAAAAAAAAAAAABz0iz1qKqeWHvuYb9EV25pbeFe6N6mvdBmFYmnT2fQ6atY1+xD0AAAAAAAAAAAA2eGWV9d+WPrOEffJ0eG2+avn+nE47f5LMUR3lWd3VSwQAAAAAAAAAAAAAAEJRdPstWueeMe0/f0VzNt8l2d174Rf6uPG3sztR1AAAAAAAAAAAARpqseG2d1nfmvn5bFgwbXJa1+1I41kTdyJj4hqbrjiQAAAAAAAAAAAAAAQlg8Ws/TFXCbp9p+/q5vEretEVfSwcAv8t2bc/KY4i3gAAAAAAAAAAPqzpvmIjbMxEMlujnriliv3YtWqq/pfimIiIjZEXLRTTyxEPnFyua6pqn5evTGAAAAAAAAAAAAAAAA+Laz1qaqeMT13MV63z0TS2cO90r1Ne6Bcq8xyzpL6NTVFdMTHyISAAAAAGhpIaGkhoaSGhpIaGktnhdnfXfupj92/w63zXOb6cPjt/p2OT7Vrnf7qZIIDQDQDQDQDQDQDQADQDQDQDQADQDQDQBKJp1GraVRxx6q5m2+S6v3C7/VxqZ+vZwamjo6SGhpIaGkhoaSGhpIaGkt34CM09IaXiam30KTy+M09IPE1HQpPL4zT0g8TUdCk8vjNPSDxNR0KT8BGaekHiajoUu1hYTRfq1beMRLPa4ldtRpS0srhFjJmJr19nT+Zn7YZ/OsjZp+m8Pf9e+vN2wedZGx6aw9/0vtM/bCfOsjY9NYe/wCl9pn7YPOsjY9NYe/6X2mftg86yNj01h7/AKX15u2EedZGx6aw9/09ebtg86yNj01h7/pfXm7YPOsjY9NYe/6X15u2DzrI2PTWHv8Ap683bCfOsjY9NYe/6X2mfthHnWRsemsPf9L683bCfOsjY9NYe/6X15u2EedZGx6aw9/09ebtg86yNj01h7/pfaZ+2E+dZGx6aw9/0vtM/bB51kbHprD3/S+0z9sHnWRsemsPf9PXm7YR51kbHprD3/S+0z9sJ86yNj01h7/rjb6NNc31VYxhhEQ173Ebt2datG/icMs40TFGujl5fGaekMHiam10KTy+M09IPE1HQpPL4zT0g8TUdCk8vjNPSDxNR0KTy+M09IPE1HQpPL4zT0g8TUdCltazOAAAAAAAAAAAAAAAAAAAAAAAAAAAAAAAAAAAAAAAAAAAAAAAAAAAAAAAAAAAAAAAAAAAAAAAAAAAAAAAAAAAAAAAAAAAAAAAAAAAAAAAAAAAAAAAAAAAAAAAAAAAAAAAAAAAAAAAAAAAAAAAAAAAAAAAAAAAAAAAAAAAAAAAAAAAAAAAAAAAAAAAAAAAAAAA/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4102" name="AutoShape 6" descr="data:image/jpeg;base64,/9j/4AAQSkZJRgABAQAAAQABAAD/2wCEAAkGBw4PDxAPDxISDQ8QEg0QDg8QEhAPDw4QFBEWFxQRFxQYHSggGBwlGxQUITEiJSosMi4zFyszODMsNygtLi0BCgoKDg0OGxAQGywlICQsLCwsLCwrLCwsLCwsLCwsLCwsLCw0LCwsLCwsLCwsLCwsLCwsLCwsLCwsLCwsLCwsN//AABEIAMsA+QMBEQACEQEDEQH/xAAZAAEBAQEBAQAAAAAAAAAAAAAABQQDAQL/xAA1EAEAAQEECAQEBAcAAAAAAAAAAQIDESFSBBIxQVFhkaIFFSJxMoGh8BRCYrETI4LBwuHx/8QAGwEBAAIDAQEAAAAAAAAAAAAAAAEGAwQFAgf/xAAtEQEAAQMCBAcAAAcBAAAAAAAAAQIDBBFhBRITMRQVFiFBUZEiIzJScYGxBv/aAAwDAQACEQMRAD8AkAAAAAAAAAAAAAAAAAAAAAAAAAAAAAAAAAAAAAAAAAAAAAAAAAAAAAAAAAAAAAAAAAAAAAAAAAAAAAJ0J9iNt2/htlMUVT2h4ruUURrVMQ91K8lpvx/h2l3vfcyeHu/2tfx2Prpzw+daNm/fG+ObHNNUd4bNNdNca0zq9Q9CCJAAAAAAAAAAAAAAAAAAAAAAAAAeTPvOzZjPsmImZ0h5qqimNZn2UNG8OmcbT0xuppmYqmP1Tu9o6uvj8PjvcVnO45Os02P1QsbOmiLqYimOEQ6dNFNPtEK7du11zrVOr7lk1YofFtY0VxdXEVXbOMTxid3yY6rNuqPeGezk3bU60VTCXpWgVURfRfXTGMxtrjp8X74OTlcP5f4qFlwONxXPJd7/AGyRLlzEx3WKJiY1gQkAAAAAAAAAAAAAAAAAAAAAAA/5znG66ExEzOkPNdUUxrMq2gaHqeqr490ZI4e7v4uJTbjmq7qVxPidV+rko/p/62N5xgAAAn39pTGvdP07Qr766Ix/NTG/nHPlyc3MwtY56Vg4VxWbdUW7s+ya4cxMT7rdExPvAJAAAAAAAAAAAAAAAAAAAAABEqPhujbLSr+iP8vv+7t4OLyxz1KnxniM1z0aJ9vlRdJXdRKAAAABKYSvEdF1Z14+Gdv6Z4+0uNnYkR/HStXBOI838m5P+GJydVmBAAAAAAAAAAAAAAAAAAAAjVDRoWj69X6YumrbHy++DewsfqV6z2cni2d0LXLHeVpYfjSFHmdQQAAAAAGo8qiJiYnGJ2oqpiqNJe6K5oq5o+EPSbCaKpicY/LOOMK1lWelXMfC/cPzIybUT8w5NdvgAAAAAAAAAAAAAAAAAAPYjHjy23vVNPNPLHy8XLkW6ZqqW9FsP4dMRv21TxqWaxai1RFL59m5NV+9Nc/6dmaGmAAAAAAACYZtPsNenD4qcY5xvhqZliLlv27ulwzLnHvR9T3RldqjSdF8ieaImBCQAAAAAAAAAAAAAAAAAG7wuwvq152U7OEz/p1OHY/NPPKucey+WmLVM+/yqOyqQkAAAAAAAADTVMI/iFhqVXx8NWMcp4ODn4/Tr5o7LtwXL61nkq7wyue7IAAAAAAAAAAAAAAAAiTuRF/0ZLdE1VREfLHdri3RNc/EL9hZ6lMU8P33rNZt9OmIfPMq/N+7NcvtlawAAAAAAAAADhptlr0TG+MY+TWyrXUtzH03+G5Ph70VIitTExOkvoFNUTHNHaREQmBIAAAAAAAAAAAAAAA2+F2V9Wtl2bsZdPh1rmqmpXuPZXLRFqPnuqu33VEJlAAAAAAAAAAAap1RvELHVrm6MJxjhzjqr2fa5Lm0rtwbK61jlnvDM0odkAAAAAAAAAAAAAAAI95RVVyxrK5odlqURG/bPKZWfFtxbtxEPn/EMnr35qdmdoSAAAAAAAAAAAAy+JWWtRftmnHCL5mN/wB8mnnWepa1+nX4RldG/EfEo6urzIAAAAAAAAAAAAAAT9jRoNlrVxwjGfk28Gz1LuvxDmcXyejjzEd59lpZPbsoev2PKBIAAAAAAAAAAAXfPkTGsaS9UzNMxMIOkWWpVNOOE4X8Nys5Nrp3Jh9Dwcjr2Ka3NrtsAAAAAAAAAAAAANj3VfC7K6mat9WG6+6Pv6O9w+1yW+aflTeO5HPe6cdobXQcEAAAAAAAAAAAAABO8Vsowrj2nZwwcnidrWmK4WX/AM/kRFVVqfn3TnHla4AAAAAAAAAAAAAfVFMzMRGMzdD3bp56ophivXIt25qn4X6KYpiKY2RF0LTTTFNMQ+c3q5uVzVPy9emIAAAAAAAAAAAAABz0iz1qKqeWHvuYb9EV25pbeFe6N6mvdBmFYmnT2fQ6atY1+xD0AAAAAAAAAAAA2eGWV9d+WPrOEffJ0eG2+avn+nE47f5LMUR3lWd3VSwQAAAAAAAAAAAAAAEJRdPstWueeMe0/f0VzNt8l2d174Rf6uPG3sztR1AAAAAAAAAAAARpqseG2d1nfmvn5bFgwbXJa1+1I41kTdyJj4hqbrjiQAAAAAAAAAAAAAAQlg8Ws/TFXCbp9p+/q5vEretEVfSwcAv8t2bc/KY4i3gAAAAAAAAAAPqzpvmIjbMxEMlujnriliv3YtWqq/pfimIiIjZEXLRTTyxEPnFyua6pqn5evTGAAAAAAAAAAAAAAAA+Laz1qaqeMT13MV63z0TS2cO90r1Ne6Bcq8xyzpL6NTVFdMTHyISAAAAAGhpIaGkhoaSGhpIaGktnhdnfXfupj92/w63zXOb6cPjt/p2OT7Vrnf7qZIIDQDQDQDQDQDQDQADQDQDQDQADQDQDQBKJp1GraVRxx6q5m2+S6v3C7/VxqZ+vZwamjo6SGhpIaGkhoaSGhpIaGkt34CM09IaXiam30KTy+M09IPE1HQpPL4zT0g8TUdCk8vjNPSDxNR0KT8BGaekHiajoUu1hYTRfq1beMRLPa4ldtRpS0srhFjJmJr19nT+Zn7YZ/OsjZp+m8Pf9e+vN2wedZGx6aw9/0vtM/bCfOsjY9NYe/wCl9pn7YPOsjY9NYe/6X2mftg86yNj01h7/AKX15u2EedZGx6aw9/09ebtg86yNj01h7/pfXm7YPOsjY9NYe/6X15u2DzrI2PTWHv8Ap683bCfOsjY9NYe/6X2mfthHnWRsemsPf9L683bCfOsjY9NYe/6X15u2EedZGx6aw9/09ebtg86yNj01h7/pfaZ+2E+dZGx6aw9/0vtM/bB51kbHprD3/S+0z9sHnWRsemsPf9PXm7YR51kbHprD3/S+0z9sJ86yNj01h7/rjb6NNc31VYxhhEQ173Ebt2datG/icMs40TFGujl5fGaekMHiam10KTy+M09IPE1HQpPL4zT0g8TUdCk8vjNPSDxNR0KTy+M09IPE1HQpPL4zT0g8TUdCltazOAAAAAAAAAAAAAAAAAAAAAAAAAAAAAAAAAAAAAAAAAAAAAAAAAAAAAAAAAAAAAAAAAAAAAAAAAAAAAAAAAAAAAAAAAAAAAAAAAAAAAAAAAAAAAAAAAAAAAAAAAAAAAAAAAAAAAAAAAAAAAAAAAAAAAAAAAAAAAAAAAAAAAAAAAAAAAAAAAAAAAAAAAAAAAAA/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4104" name="AutoShape 8" descr="data:image/jpeg;base64,/9j/4AAQSkZJRgABAQAAAQABAAD/2wCEAAkGBw4PDxAPDxISDQ8QEg0QDg8QEhAPDw4QFBEWFxQRFxQYHSggGBwlGxQUITEiJSosMi4zFyszODMsNygtLi0BCgoKDg0OGxAQGywlICQsLCwsLCwrLCwsLCwsLCwsLCwsLCw0LCwsLCwsLCwsLCwsLCwsLCwsLCwsLCwsLCwsN//AABEIAMsA+QMBEQACEQEDEQH/xAAZAAEBAQEBAQAAAAAAAAAAAAAABQQDAQL/xAA1EAEAAQEECAQEBAcAAAAAAAAAAQIDESFSBBIxQVFhkaIFFSJxMoGh8BRCYrETI4LBwuHx/8QAGwEBAAIDAQEAAAAAAAAAAAAAAAEGAwQFAgf/xAAtEQEAAQMCBAcAAAcBAAAAAAAAAQIDBBFhBRITMRQVFiFBUZEiIzJScYGxBv/aAAwDAQACEQMRAD8AkAAAAAAAAAAAAAAAAAAAAAAAAAAAAAAAAAAAAAAAAAAAAAAAAAAAAAAAAAAAAAAAAAAAAAAAAAAAAAJ0J9iNt2/htlMUVT2h4ruUURrVMQ91K8lpvx/h2l3vfcyeHu/2tfx2Prpzw+daNm/fG+ObHNNUd4bNNdNca0zq9Q9CCJAAAAAAAAAAAAAAAAAAAAAAAAAeTPvOzZjPsmImZ0h5qqimNZn2UNG8OmcbT0xuppmYqmP1Tu9o6uvj8PjvcVnO45Os02P1QsbOmiLqYimOEQ6dNFNPtEK7du11zrVOr7lk1YofFtY0VxdXEVXbOMTxid3yY6rNuqPeGezk3bU60VTCXpWgVURfRfXTGMxtrjp8X74OTlcP5f4qFlwONxXPJd7/AGyRLlzEx3WKJiY1gQkAAAAAAAAAAAAAAAAAAAAAAA/5znG66ExEzOkPNdUUxrMq2gaHqeqr490ZI4e7v4uJTbjmq7qVxPidV+rko/p/62N5xgAAAn39pTGvdP07Qr766Ix/NTG/nHPlyc3MwtY56Vg4VxWbdUW7s+ya4cxMT7rdExPvAJAAAAAAAAAAAAAAAAAAAAABEqPhujbLSr+iP8vv+7t4OLyxz1KnxniM1z0aJ9vlRdJXdRKAAAABKYSvEdF1Z14+Gdv6Z4+0uNnYkR/HStXBOI838m5P+GJydVmBAAAAAAAAAAAAAAAAAAAAjVDRoWj69X6YumrbHy++DewsfqV6z2cni2d0LXLHeVpYfjSFHmdQQAAAAAGo8qiJiYnGJ2oqpiqNJe6K5oq5o+EPSbCaKpicY/LOOMK1lWelXMfC/cPzIybUT8w5NdvgAAAAAAAAAAAAAAAAAAPYjHjy23vVNPNPLHy8XLkW6ZqqW9FsP4dMRv21TxqWaxai1RFL59m5NV+9Nc/6dmaGmAAAAAAACYZtPsNenD4qcY5xvhqZliLlv27ulwzLnHvR9T3RldqjSdF8ieaImBCQAAAAAAAAAAAAAAAAAG7wuwvq152U7OEz/p1OHY/NPPKucey+WmLVM+/yqOyqQkAAAAAAAADTVMI/iFhqVXx8NWMcp4ODn4/Tr5o7LtwXL61nkq7wyue7IAAAAAAAAAAAAAAAAiTuRF/0ZLdE1VREfLHdri3RNc/EL9hZ6lMU8P33rNZt9OmIfPMq/N+7NcvtlawAAAAAAAAADhptlr0TG+MY+TWyrXUtzH03+G5Ph70VIitTExOkvoFNUTHNHaREQmBIAAAAAAAAAAAAAAA2+F2V9Wtl2bsZdPh1rmqmpXuPZXLRFqPnuqu33VEJlAAAAAAAAAAAap1RvELHVrm6MJxjhzjqr2fa5Lm0rtwbK61jlnvDM0odkAAAAAAAAAAAAAAAI95RVVyxrK5odlqURG/bPKZWfFtxbtxEPn/EMnr35qdmdoSAAAAAAAAAAAAy+JWWtRftmnHCL5mN/wB8mnnWepa1+nX4RldG/EfEo6urzIAAAAAAAAAAAAAAT9jRoNlrVxwjGfk28Gz1LuvxDmcXyejjzEd59lpZPbsoev2PKBIAAAAAAAAAAAXfPkTGsaS9UzNMxMIOkWWpVNOOE4X8Nys5Nrp3Jh9Dwcjr2Ka3NrtsAAAAAAAAAAAAANj3VfC7K6mat9WG6+6Pv6O9w+1yW+aflTeO5HPe6cdobXQcEAAAAAAAAAAAAABO8Vsowrj2nZwwcnidrWmK4WX/AM/kRFVVqfn3TnHla4AAAAAAAAAAAAAfVFMzMRGMzdD3bp56ophivXIt25qn4X6KYpiKY2RF0LTTTFNMQ+c3q5uVzVPy9emIAAAAAAAAAAAAABz0iz1qKqeWHvuYb9EV25pbeFe6N6mvdBmFYmnT2fQ6atY1+xD0AAAAAAAAAAAA2eGWV9d+WPrOEffJ0eG2+avn+nE47f5LMUR3lWd3VSwQAAAAAAAAAAAAAAEJRdPstWueeMe0/f0VzNt8l2d174Rf6uPG3sztR1AAAAAAAAAAAARpqseG2d1nfmvn5bFgwbXJa1+1I41kTdyJj4hqbrjiQAAAAAAAAAAAAAAQlg8Ws/TFXCbp9p+/q5vEretEVfSwcAv8t2bc/KY4i3gAAAAAAAAAAPqzpvmIjbMxEMlujnriliv3YtWqq/pfimIiIjZEXLRTTyxEPnFyua6pqn5evTGAAAAAAAAAAAAAAAA+Laz1qaqeMT13MV63z0TS2cO90r1Ne6Bcq8xyzpL6NTVFdMTHyISAAAAAGhpIaGkhoaSGhpIaGktnhdnfXfupj92/w63zXOb6cPjt/p2OT7Vrnf7qZIIDQDQDQDQDQDQDQADQDQDQDQADQDQDQBKJp1GraVRxx6q5m2+S6v3C7/VxqZ+vZwamjo6SGhpIaGkhoaSGhpIaGkt34CM09IaXiam30KTy+M09IPE1HQpPL4zT0g8TUdCk8vjNPSDxNR0KT8BGaekHiajoUu1hYTRfq1beMRLPa4ldtRpS0srhFjJmJr19nT+Zn7YZ/OsjZp+m8Pf9e+vN2wedZGx6aw9/0vtM/bCfOsjY9NYe/wCl9pn7YPOsjY9NYe/6X2mftg86yNj01h7/AKX15u2EedZGx6aw9/09ebtg86yNj01h7/pfXm7YPOsjY9NYe/6X15u2DzrI2PTWHv8Ap683bCfOsjY9NYe/6X2mfthHnWRsemsPf9L683bCfOsjY9NYe/6X15u2EedZGx6aw9/09ebtg86yNj01h7/pfaZ+2E+dZGx6aw9/0vtM/bB51kbHprD3/S+0z9sHnWRsemsPf9PXm7YR51kbHprD3/S+0z9sJ86yNj01h7/rjb6NNc31VYxhhEQ173Ebt2datG/icMs40TFGujl5fGaekMHiam10KTy+M09IPE1HQpPL4zT0g8TUdCk8vjNPSDxNR0KTy+M09IPE1HQpPL4zT0g8TUdCltazOAAAAAAAAAAAAAAAAAAAAAAAAAAAAAAAAAAAAAAAAAAAAAAAAAAAAAAAAAAAAAAAAAAAAAAAAAAAAAAAAAAAAAAAAAAAAAAAAAAAAAAAAAAAAAAAAAAAAAAAAAAAAAAAAAAAAAAAAAAAAAAAAAAAAAAAAAAAAAAAAAAAAAAAAAAAAAAAAAAAAAAAAAAAAAAA/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4106" name="AutoShape 10" descr="data:image/jpeg;base64,/9j/4AAQSkZJRgABAQAAAQABAAD/2wCEAAkGBw4PDxAPDxISDQ8QEg0QDg8QEhAPDw4QFBEWFxQRFxQYHSggGBwlGxQUITEiJSosMi4zFyszODMsNygtLi0BCgoKDg0OGxAQGywlICQsLCwsLCwrLCwsLCwsLCwsLCwsLCw0LCwsLCwsLCwsLCwsLCwsLCwsLCwsLCwsLCwsN//AABEIAMsA+QMBEQACEQEDEQH/xAAZAAEBAQEBAQAAAAAAAAAAAAAABQQDAQL/xAA1EAEAAQEECAQEBAcAAAAAAAAAAQIDESFSBBIxQVFhkaIFFSJxMoGh8BRCYrETI4LBwuHx/8QAGwEBAAIDAQEAAAAAAAAAAAAAAAEGAwQFAgf/xAAtEQEAAQMCBAcAAAcBAAAAAAAAAQIDBBFhBRITMRQVFiFBUZEiIzJScYGxBv/aAAwDAQACEQMRAD8AkAAAAAAAAAAAAAAAAAAAAAAAAAAAAAAAAAAAAAAAAAAAAAAAAAAAAAAAAAAAAAAAAAAAAAAAAAAAAAJ0J9iNt2/htlMUVT2h4ruUURrVMQ91K8lpvx/h2l3vfcyeHu/2tfx2Prpzw+daNm/fG+ObHNNUd4bNNdNca0zq9Q9CCJAAAAAAAAAAAAAAAAAAAAAAAAAeTPvOzZjPsmImZ0h5qqimNZn2UNG8OmcbT0xuppmYqmP1Tu9o6uvj8PjvcVnO45Os02P1QsbOmiLqYimOEQ6dNFNPtEK7du11zrVOr7lk1YofFtY0VxdXEVXbOMTxid3yY6rNuqPeGezk3bU60VTCXpWgVURfRfXTGMxtrjp8X74OTlcP5f4qFlwONxXPJd7/AGyRLlzEx3WKJiY1gQkAAAAAAAAAAAAAAAAAAAAAAA/5znG66ExEzOkPNdUUxrMq2gaHqeqr490ZI4e7v4uJTbjmq7qVxPidV+rko/p/62N5xgAAAn39pTGvdP07Qr766Ix/NTG/nHPlyc3MwtY56Vg4VxWbdUW7s+ya4cxMT7rdExPvAJAAAAAAAAAAAAAAAAAAAAABEqPhujbLSr+iP8vv+7t4OLyxz1KnxniM1z0aJ9vlRdJXdRKAAAABKYSvEdF1Z14+Gdv6Z4+0uNnYkR/HStXBOI838m5P+GJydVmBAAAAAAAAAAAAAAAAAAAAjVDRoWj69X6YumrbHy++DewsfqV6z2cni2d0LXLHeVpYfjSFHmdQQAAAAAGo8qiJiYnGJ2oqpiqNJe6K5oq5o+EPSbCaKpicY/LOOMK1lWelXMfC/cPzIybUT8w5NdvgAAAAAAAAAAAAAAAAAAPYjHjy23vVNPNPLHy8XLkW6ZqqW9FsP4dMRv21TxqWaxai1RFL59m5NV+9Nc/6dmaGmAAAAAAACYZtPsNenD4qcY5xvhqZliLlv27ulwzLnHvR9T3RldqjSdF8ieaImBCQAAAAAAAAAAAAAAAAAG7wuwvq152U7OEz/p1OHY/NPPKucey+WmLVM+/yqOyqQkAAAAAAAADTVMI/iFhqVXx8NWMcp4ODn4/Tr5o7LtwXL61nkq7wyue7IAAAAAAAAAAAAAAAAiTuRF/0ZLdE1VREfLHdri3RNc/EL9hZ6lMU8P33rNZt9OmIfPMq/N+7NcvtlawAAAAAAAAADhptlr0TG+MY+TWyrXUtzH03+G5Ph70VIitTExOkvoFNUTHNHaREQmBIAAAAAAAAAAAAAAA2+F2V9Wtl2bsZdPh1rmqmpXuPZXLRFqPnuqu33VEJlAAAAAAAAAAAap1RvELHVrm6MJxjhzjqr2fa5Lm0rtwbK61jlnvDM0odkAAAAAAAAAAAAAAAI95RVVyxrK5odlqURG/bPKZWfFtxbtxEPn/EMnr35qdmdoSAAAAAAAAAAAAy+JWWtRftmnHCL5mN/wB8mnnWepa1+nX4RldG/EfEo6urzIAAAAAAAAAAAAAAT9jRoNlrVxwjGfk28Gz1LuvxDmcXyejjzEd59lpZPbsoev2PKBIAAAAAAAAAAAXfPkTGsaS9UzNMxMIOkWWpVNOOE4X8Nys5Nrp3Jh9Dwcjr2Ka3NrtsAAAAAAAAAAAAANj3VfC7K6mat9WG6+6Pv6O9w+1yW+aflTeO5HPe6cdobXQcEAAAAAAAAAAAAABO8Vsowrj2nZwwcnidrWmK4WX/AM/kRFVVqfn3TnHla4AAAAAAAAAAAAAfVFMzMRGMzdD3bp56ophivXIt25qn4X6KYpiKY2RF0LTTTFNMQ+c3q5uVzVPy9emIAAAAAAAAAAAAABz0iz1qKqeWHvuYb9EV25pbeFe6N6mvdBmFYmnT2fQ6atY1+xD0AAAAAAAAAAAA2eGWV9d+WPrOEffJ0eG2+avn+nE47f5LMUR3lWd3VSwQAAAAAAAAAAAAAAEJRdPstWueeMe0/f0VzNt8l2d174Rf6uPG3sztR1AAAAAAAAAAAARpqseG2d1nfmvn5bFgwbXJa1+1I41kTdyJj4hqbrjiQAAAAAAAAAAAAAAQlg8Ws/TFXCbp9p+/q5vEretEVfSwcAv8t2bc/KY4i3gAAAAAAAAAAPqzpvmIjbMxEMlujnriliv3YtWqq/pfimIiIjZEXLRTTyxEPnFyua6pqn5evTGAAAAAAAAAAAAAAAA+Laz1qaqeMT13MV63z0TS2cO90r1Ne6Bcq8xyzpL6NTVFdMTHyISAAAAAGhpIaGkhoaSGhpIaGktnhdnfXfupj92/w63zXOb6cPjt/p2OT7Vrnf7qZIIDQDQDQDQDQDQDQADQDQDQDQADQDQDQBKJp1GraVRxx6q5m2+S6v3C7/VxqZ+vZwamjo6SGhpIaGkhoaSGhpIaGkt34CM09IaXiam30KTy+M09IPE1HQpPL4zT0g8TUdCk8vjNPSDxNR0KT8BGaekHiajoUu1hYTRfq1beMRLPa4ldtRpS0srhFjJmJr19nT+Zn7YZ/OsjZp+m8Pf9e+vN2wedZGx6aw9/0vtM/bCfOsjY9NYe/wCl9pn7YPOsjY9NYe/6X2mftg86yNj01h7/AKX15u2EedZGx6aw9/09ebtg86yNj01h7/pfXm7YPOsjY9NYe/6X15u2DzrI2PTWHv8Ap683bCfOsjY9NYe/6X2mfthHnWRsemsPf9L683bCfOsjY9NYe/6X15u2EedZGx6aw9/09ebtg86yNj01h7/pfaZ+2E+dZGx6aw9/0vtM/bB51kbHprD3/S+0z9sHnWRsemsPf9PXm7YR51kbHprD3/S+0z9sJ86yNj01h7/rjb6NNc31VYxhhEQ173Ebt2datG/icMs40TFGujl5fGaekMHiam10KTy+M09IPE1HQpPL4zT0g8TUdCk8vjNPSDxNR0KTy+M09IPE1HQpPL4zT0g8TUdCltazOAAAAAAAAAAAAAAAAAAAAAAAAAAAAAAAAAAAAAAAAAAAAAAAAAAAAAAAAAAAAAAAAAAAAAAAAAAAAAAAAAAAAAAAAAAAAAAAAAAAAAAAAAAAAAAAAAAAAAAAAAAAAAAAAAAAAAAAAAAAAAAAAAAAAAAAAAAAAAAAAAAAAAAAAAAAAAAAAAAAAAAAAAAAAAAA/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4108" name="AutoShape 12" descr="data:image/jpeg;base64,/9j/4AAQSkZJRgABAQAAAQABAAD/2wCEAAkGBw4PDxAPDxISDQ8QEg0QDg8QEhAPDw4QFBEWFxQRFxQYHSggGBwlGxQUITEiJSosMi4zFyszODMsNygtLi0BCgoKDg0OGxAQGywlICQsLCwsLCwrLCwsLCwsLCwsLCwsLCw0LCwsLCwsLCwsLCwsLCwsLCwsLCwsLCwsLCwsN//AABEIAMsA+QMBEQACEQEDEQH/xAAZAAEBAQEBAQAAAAAAAAAAAAAABQQDAQL/xAA1EAEAAQEECAQEBAcAAAAAAAAAAQIDESFSBBIxQVFhkaIFFSJxMoGh8BRCYrETI4LBwuHx/8QAGwEBAAIDAQEAAAAAAAAAAAAAAAEGAwQFAgf/xAAtEQEAAQMCBAcAAAcBAAAAAAAAAQIDBBFhBRITMRQVFiFBUZEiIzJScYGxBv/aAAwDAQACEQMRAD8AkAAAAAAAAAAAAAAAAAAAAAAAAAAAAAAAAAAAAAAAAAAAAAAAAAAAAAAAAAAAAAAAAAAAAAAAAAAAAAJ0J9iNt2/htlMUVT2h4ruUURrVMQ91K8lpvx/h2l3vfcyeHu/2tfx2Prpzw+daNm/fG+ObHNNUd4bNNdNca0zq9Q9CCJAAAAAAAAAAAAAAAAAAAAAAAAAeTPvOzZjPsmImZ0h5qqimNZn2UNG8OmcbT0xuppmYqmP1Tu9o6uvj8PjvcVnO45Os02P1QsbOmiLqYimOEQ6dNFNPtEK7du11zrVOr7lk1YofFtY0VxdXEVXbOMTxid3yY6rNuqPeGezk3bU60VTCXpWgVURfRfXTGMxtrjp8X74OTlcP5f4qFlwONxXPJd7/AGyRLlzEx3WKJiY1gQkAAAAAAAAAAAAAAAAAAAAAAA/5znG66ExEzOkPNdUUxrMq2gaHqeqr490ZI4e7v4uJTbjmq7qVxPidV+rko/p/62N5xgAAAn39pTGvdP07Qr766Ix/NTG/nHPlyc3MwtY56Vg4VxWbdUW7s+ya4cxMT7rdExPvAJAAAAAAAAAAAAAAAAAAAAABEqPhujbLSr+iP8vv+7t4OLyxz1KnxniM1z0aJ9vlRdJXdRKAAAABKYSvEdF1Z14+Gdv6Z4+0uNnYkR/HStXBOI838m5P+GJydVmBAAAAAAAAAAAAAAAAAAAAjVDRoWj69X6YumrbHy++DewsfqV6z2cni2d0LXLHeVpYfjSFHmdQQAAAAAGo8qiJiYnGJ2oqpiqNJe6K5oq5o+EPSbCaKpicY/LOOMK1lWelXMfC/cPzIybUT8w5NdvgAAAAAAAAAAAAAAAAAAPYjHjy23vVNPNPLHy8XLkW6ZqqW9FsP4dMRv21TxqWaxai1RFL59m5NV+9Nc/6dmaGmAAAAAAACYZtPsNenD4qcY5xvhqZliLlv27ulwzLnHvR9T3RldqjSdF8ieaImBCQAAAAAAAAAAAAAAAAAG7wuwvq152U7OEz/p1OHY/NPPKucey+WmLVM+/yqOyqQkAAAAAAAADTVMI/iFhqVXx8NWMcp4ODn4/Tr5o7LtwXL61nkq7wyue7IAAAAAAAAAAAAAAAAiTuRF/0ZLdE1VREfLHdri3RNc/EL9hZ6lMU8P33rNZt9OmIfPMq/N+7NcvtlawAAAAAAAAADhptlr0TG+MY+TWyrXUtzH03+G5Ph70VIitTExOkvoFNUTHNHaREQmBIAAAAAAAAAAAAAAA2+F2V9Wtl2bsZdPh1rmqmpXuPZXLRFqPnuqu33VEJlAAAAAAAAAAAap1RvELHVrm6MJxjhzjqr2fa5Lm0rtwbK61jlnvDM0odkAAAAAAAAAAAAAAAI95RVVyxrK5odlqURG/bPKZWfFtxbtxEPn/EMnr35qdmdoSAAAAAAAAAAAAy+JWWtRftmnHCL5mN/wB8mnnWepa1+nX4RldG/EfEo6urzIAAAAAAAAAAAAAAT9jRoNlrVxwjGfk28Gz1LuvxDmcXyejjzEd59lpZPbsoev2PKBIAAAAAAAAAAAXfPkTGsaS9UzNMxMIOkWWpVNOOE4X8Nys5Nrp3Jh9Dwcjr2Ka3NrtsAAAAAAAAAAAAANj3VfC7K6mat9WG6+6Pv6O9w+1yW+aflTeO5HPe6cdobXQcEAAAAAAAAAAAAABO8Vsowrj2nZwwcnidrWmK4WX/AM/kRFVVqfn3TnHla4AAAAAAAAAAAAAfVFMzMRGMzdD3bp56ophivXIt25qn4X6KYpiKY2RF0LTTTFNMQ+c3q5uVzVPy9emIAAAAAAAAAAAAABz0iz1qKqeWHvuYb9EV25pbeFe6N6mvdBmFYmnT2fQ6atY1+xD0AAAAAAAAAAAA2eGWV9d+WPrOEffJ0eG2+avn+nE47f5LMUR3lWd3VSwQAAAAAAAAAAAAAAEJRdPstWueeMe0/f0VzNt8l2d174Rf6uPG3sztR1AAAAAAAAAAAARpqseG2d1nfmvn5bFgwbXJa1+1I41kTdyJj4hqbrjiQAAAAAAAAAAAAAAQlg8Ws/TFXCbp9p+/q5vEretEVfSwcAv8t2bc/KY4i3gAAAAAAAAAAPqzpvmIjbMxEMlujnriliv3YtWqq/pfimIiIjZEXLRTTyxEPnFyua6pqn5evTGAAAAAAAAAAAAAAAA+Laz1qaqeMT13MV63z0TS2cO90r1Ne6Bcq8xyzpL6NTVFdMTHyISAAAAAGhpIaGkhoaSGhpIaGktnhdnfXfupj92/w63zXOb6cPjt/p2OT7Vrnf7qZIIDQDQDQDQDQDQDQADQDQDQDQADQDQDQBKJp1GraVRxx6q5m2+S6v3C7/VxqZ+vZwamjo6SGhpIaGkhoaSGhpIaGkt34CM09IaXiam30KTy+M09IPE1HQpPL4zT0g8TUdCk8vjNPSDxNR0KT8BGaekHiajoUu1hYTRfq1beMRLPa4ldtRpS0srhFjJmJr19nT+Zn7YZ/OsjZp+m8Pf9e+vN2wedZGx6aw9/0vtM/bCfOsjY9NYe/wCl9pn7YPOsjY9NYe/6X2mftg86yNj01h7/AKX15u2EedZGx6aw9/09ebtg86yNj01h7/pfXm7YPOsjY9NYe/6X15u2DzrI2PTWHv8Ap683bCfOsjY9NYe/6X2mfthHnWRsemsPf9L683bCfOsjY9NYe/6X15u2EedZGx6aw9/09ebtg86yNj01h7/pfaZ+2E+dZGx6aw9/0vtM/bB51kbHprD3/S+0z9sHnWRsemsPf9PXm7YR51kbHprD3/S+0z9sJ86yNj01h7/rjb6NNc31VYxhhEQ173Ebt2datG/icMs40TFGujl5fGaekMHiam10KTy+M09IPE1HQpPL4zT0g8TUdCk8vjNPSDxNR0KTy+M09IPE1HQpPL4zT0g8TUdCltazOAAAAAAAAAAAAAAAAAAAAAAAAAAAAAAAAAAAAAAAAAAAAAAAAAAAAAAAAAAAAAAAAAAAAAAAAAAAAAAAAAAAAAAAAAAAAAAAAAAAAAAAAAAAAAAAAAAAAAAAAAAAAAAAAAAAAAAAAAAAAAAAAAAAAAAAAAAAAAAAAAAAAAAAAAAAAAAAAAAAAAAAAAAAAAAA/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4110" name="AutoShape 14" descr="data:image/jpeg;base64,/9j/4AAQSkZJRgABAQAAAQABAAD/2wCEAAkGBw4PDxAPDxISDQ8QEg0QDg8QEhAPDw4QFBEWFxQRFxQYHSggGBwlGxQUITEiJSosMi4zFyszODMsNygtLi0BCgoKDg0OGxAQGywlICQsLCwsLCwrLCwsLCwsLCwsLCwsLCw0LCwsLCwsLCwsLCwsLCwsLCwsLCwsLCwsLCwsN//AABEIAMsA+QMBEQACEQEDEQH/xAAZAAEBAQEBAQAAAAAAAAAAAAAABQQDAQL/xAA1EAEAAQEECAQEBAcAAAAAAAAAAQIDESFSBBIxQVFhkaIFFSJxMoGh8BRCYrETI4LBwuHx/8QAGwEBAAIDAQEAAAAAAAAAAAAAAAEGAwQFAgf/xAAtEQEAAQMCBAcAAAcBAAAAAAAAAQIDBBFhBRITMRQVFiFBUZEiIzJScYGxBv/aAAwDAQACEQMRAD8AkAAAAAAAAAAAAAAAAAAAAAAAAAAAAAAAAAAAAAAAAAAAAAAAAAAAAAAAAAAAAAAAAAAAAAAAAAAAAAJ0J9iNt2/htlMUVT2h4ruUURrVMQ91K8lpvx/h2l3vfcyeHu/2tfx2Prpzw+daNm/fG+ObHNNUd4bNNdNca0zq9Q9CCJAAAAAAAAAAAAAAAAAAAAAAAAAeTPvOzZjPsmImZ0h5qqimNZn2UNG8OmcbT0xuppmYqmP1Tu9o6uvj8PjvcVnO45Os02P1QsbOmiLqYimOEQ6dNFNPtEK7du11zrVOr7lk1YofFtY0VxdXEVXbOMTxid3yY6rNuqPeGezk3bU60VTCXpWgVURfRfXTGMxtrjp8X74OTlcP5f4qFlwONxXPJd7/AGyRLlzEx3WKJiY1gQkAAAAAAAAAAAAAAAAAAAAAAA/5znG66ExEzOkPNdUUxrMq2gaHqeqr490ZI4e7v4uJTbjmq7qVxPidV+rko/p/62N5xgAAAn39pTGvdP07Qr766Ix/NTG/nHPlyc3MwtY56Vg4VxWbdUW7s+ya4cxMT7rdExPvAJAAAAAAAAAAAAAAAAAAAAABEqPhujbLSr+iP8vv+7t4OLyxz1KnxniM1z0aJ9vlRdJXdRKAAAABKYSvEdF1Z14+Gdv6Z4+0uNnYkR/HStXBOI838m5P+GJydVmBAAAAAAAAAAAAAAAAAAAAjVDRoWj69X6YumrbHy++DewsfqV6z2cni2d0LXLHeVpYfjSFHmdQQAAAAAGo8qiJiYnGJ2oqpiqNJe6K5oq5o+EPSbCaKpicY/LOOMK1lWelXMfC/cPzIybUT8w5NdvgAAAAAAAAAAAAAAAAAAPYjHjy23vVNPNPLHy8XLkW6ZqqW9FsP4dMRv21TxqWaxai1RFL59m5NV+9Nc/6dmaGmAAAAAAACYZtPsNenD4qcY5xvhqZliLlv27ulwzLnHvR9T3RldqjSdF8ieaImBCQAAAAAAAAAAAAAAAAAG7wuwvq152U7OEz/p1OHY/NPPKucey+WmLVM+/yqOyqQkAAAAAAAADTVMI/iFhqVXx8NWMcp4ODn4/Tr5o7LtwXL61nkq7wyue7IAAAAAAAAAAAAAAAAiTuRF/0ZLdE1VREfLHdri3RNc/EL9hZ6lMU8P33rNZt9OmIfPMq/N+7NcvtlawAAAAAAAAADhptlr0TG+MY+TWyrXUtzH03+G5Ph70VIitTExOkvoFNUTHNHaREQmBIAAAAAAAAAAAAAAA2+F2V9Wtl2bsZdPh1rmqmpXuPZXLRFqPnuqu33VEJlAAAAAAAAAAAap1RvELHVrm6MJxjhzjqr2fa5Lm0rtwbK61jlnvDM0odkAAAAAAAAAAAAAAAI95RVVyxrK5odlqURG/bPKZWfFtxbtxEPn/EMnr35qdmdoSAAAAAAAAAAAAy+JWWtRftmnHCL5mN/wB8mnnWepa1+nX4RldG/EfEo6urzIAAAAAAAAAAAAAAT9jRoNlrVxwjGfk28Gz1LuvxDmcXyejjzEd59lpZPbsoev2PKBIAAAAAAAAAAAXfPkTGsaS9UzNMxMIOkWWpVNOOE4X8Nys5Nrp3Jh9Dwcjr2Ka3NrtsAAAAAAAAAAAAANj3VfC7K6mat9WG6+6Pv6O9w+1yW+aflTeO5HPe6cdobXQcEAAAAAAAAAAAAABO8Vsowrj2nZwwcnidrWmK4WX/AM/kRFVVqfn3TnHla4AAAAAAAAAAAAAfVFMzMRGMzdD3bp56ophivXIt25qn4X6KYpiKY2RF0LTTTFNMQ+c3q5uVzVPy9emIAAAAAAAAAAAAABz0iz1qKqeWHvuYb9EV25pbeFe6N6mvdBmFYmnT2fQ6atY1+xD0AAAAAAAAAAAA2eGWV9d+WPrOEffJ0eG2+avn+nE47f5LMUR3lWd3VSwQAAAAAAAAAAAAAAEJRdPstWueeMe0/f0VzNt8l2d174Rf6uPG3sztR1AAAAAAAAAAAARpqseG2d1nfmvn5bFgwbXJa1+1I41kTdyJj4hqbrjiQAAAAAAAAAAAAAAQlg8Ws/TFXCbp9p+/q5vEretEVfSwcAv8t2bc/KY4i3gAAAAAAAAAAPqzpvmIjbMxEMlujnriliv3YtWqq/pfimIiIjZEXLRTTyxEPnFyua6pqn5evTGAAAAAAAAAAAAAAAA+Laz1qaqeMT13MV63z0TS2cO90r1Ne6Bcq8xyzpL6NTVFdMTHyISAAAAAGhpIaGkhoaSGhpIaGktnhdnfXfupj92/w63zXOb6cPjt/p2OT7Vrnf7qZIIDQDQDQDQDQDQDQADQDQDQDQADQDQDQBKJp1GraVRxx6q5m2+S6v3C7/VxqZ+vZwamjo6SGhpIaGkhoaSGhpIaGkt34CM09IaXiam30KTy+M09IPE1HQpPL4zT0g8TUdCk8vjNPSDxNR0KT8BGaekHiajoUu1hYTRfq1beMRLPa4ldtRpS0srhFjJmJr19nT+Zn7YZ/OsjZp+m8Pf9e+vN2wedZGx6aw9/0vtM/bCfOsjY9NYe/wCl9pn7YPOsjY9NYe/6X2mftg86yNj01h7/AKX15u2EedZGx6aw9/09ebtg86yNj01h7/pfXm7YPOsjY9NYe/6X15u2DzrI2PTWHv8Ap683bCfOsjY9NYe/6X2mfthHnWRsemsPf9L683bCfOsjY9NYe/6X15u2EedZGx6aw9/09ebtg86yNj01h7/pfaZ+2E+dZGx6aw9/0vtM/bB51kbHprD3/S+0z9sHnWRsemsPf9PXm7YR51kbHprD3/S+0z9sJ86yNj01h7/rjb6NNc31VYxhhEQ173Ebt2datG/icMs40TFGujl5fGaekMHiam10KTy+M09IPE1HQpPL4zT0g8TUdCk8vjNPSDxNR0KTy+M09IPE1HQpPL4zT0g8TUdCltazOAAAAAAAAAAAAAAAAAAAAAAAAAAAAAAAAAAAAAAAAAAAAAAAAAAAAAAAAAAAAAAAAAAAAAAAAAAAAAAAAAAAAAAAAAAAAAAAAAAAAAAAAAAAAAAAAAAAAAAAAAAAAAAAAAAAAAAAAAAAAAAAAAAAAAAAAAAAAAAAAAAAAAAAAAAAAAAAAAAAAAAAAAAAAAAA/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pic>
        <p:nvPicPr>
          <p:cNvPr id="4112" name="Picture 16" descr="https://plus.maths.org/issue30/features/quadratic/Picture1.jpg"/>
          <p:cNvPicPr>
            <a:picLocks noChangeAspect="1" noChangeArrowheads="1"/>
          </p:cNvPicPr>
          <p:nvPr/>
        </p:nvPicPr>
        <p:blipFill>
          <a:blip r:embed="rId3" cstate="print"/>
          <a:srcRect l="8815" r="11846" b="12000"/>
          <a:stretch>
            <a:fillRect/>
          </a:stretch>
        </p:blipFill>
        <p:spPr bwMode="auto">
          <a:xfrm>
            <a:off x="304800" y="152400"/>
            <a:ext cx="1908464" cy="1447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314" name="Picture 2" descr="http://www.learnnext.com/media/images/lessonImg/LSM11Conic_Sections_-_Parabola_and_Its_Standard_Equations_files/image003.jpg"/>
          <p:cNvPicPr>
            <a:picLocks noChangeAspect="1" noChangeArrowheads="1"/>
          </p:cNvPicPr>
          <p:nvPr/>
        </p:nvPicPr>
        <p:blipFill>
          <a:blip r:embed="rId4" cstate="print"/>
          <a:srcRect/>
          <a:stretch>
            <a:fillRect/>
          </a:stretch>
        </p:blipFill>
        <p:spPr bwMode="auto">
          <a:xfrm>
            <a:off x="6705600" y="0"/>
            <a:ext cx="2057400" cy="1535055"/>
          </a:xfrm>
          <a:prstGeom prst="rect">
            <a:avLst/>
          </a:prstGeom>
          <a:noFill/>
        </p:spPr>
      </p:pic>
    </p:spTree>
  </p:cSld>
  <p:clrMapOvr>
    <a:masterClrMapping/>
  </p:clrMapOvr>
  <p:transition spd="med">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H="1" flipV="1">
            <a:off x="-2514601" y="2133600"/>
            <a:ext cx="45719" cy="152400"/>
          </a:xfrm>
        </p:spPr>
        <p:txBody>
          <a:bodyPr>
            <a:normAutofit fontScale="90000"/>
          </a:bodyPr>
          <a:lstStyle/>
          <a:p>
            <a:endParaRPr lang="en-IN" i="1" dirty="0"/>
          </a:p>
        </p:txBody>
      </p:sp>
      <p:sp>
        <p:nvSpPr>
          <p:cNvPr id="3" name="Content Placeholder 2"/>
          <p:cNvSpPr>
            <a:spLocks noGrp="1"/>
          </p:cNvSpPr>
          <p:nvPr>
            <p:ph sz="quarter" idx="1"/>
          </p:nvPr>
        </p:nvSpPr>
        <p:spPr>
          <a:xfrm>
            <a:off x="2209800" y="228600"/>
            <a:ext cx="5105400" cy="685800"/>
          </a:xfrm>
          <a:noFill/>
          <a:ln>
            <a:noFill/>
          </a:ln>
        </p:spPr>
        <p:style>
          <a:lnRef idx="2">
            <a:schemeClr val="dk1"/>
          </a:lnRef>
          <a:fillRef idx="1">
            <a:schemeClr val="lt1"/>
          </a:fillRef>
          <a:effectRef idx="0">
            <a:schemeClr val="dk1"/>
          </a:effectRef>
          <a:fontRef idx="minor">
            <a:schemeClr val="dk1"/>
          </a:fontRef>
        </p:style>
        <p:txBody>
          <a:bodyPr>
            <a:normAutofit fontScale="92500"/>
          </a:bodyPr>
          <a:lstStyle/>
          <a:p>
            <a:r>
              <a:rPr lang="en-US" b="1" u="sng" dirty="0" smtClean="0">
                <a:ln>
                  <a:solidFill>
                    <a:sysClr val="windowText" lastClr="000000"/>
                  </a:solidFill>
                </a:ln>
                <a:solidFill>
                  <a:sysClr val="windowText" lastClr="000000"/>
                </a:solidFill>
              </a:rPr>
              <a:t>Parabola in our surrounding-</a:t>
            </a:r>
            <a:endParaRPr lang="en-IN" b="1" u="sng" dirty="0">
              <a:ln>
                <a:solidFill>
                  <a:sysClr val="windowText" lastClr="000000"/>
                </a:solidFill>
              </a:ln>
              <a:solidFill>
                <a:sysClr val="windowText" lastClr="000000"/>
              </a:solidFill>
            </a:endParaRPr>
          </a:p>
        </p:txBody>
      </p:sp>
      <p:pic>
        <p:nvPicPr>
          <p:cNvPr id="4" name="Picture 2" descr="http://britton.disted.camosun.bc.ca/paragolf.GIF"/>
          <p:cNvPicPr>
            <a:picLocks noChangeAspect="1" noChangeArrowheads="1"/>
          </p:cNvPicPr>
          <p:nvPr/>
        </p:nvPicPr>
        <p:blipFill>
          <a:blip r:embed="rId2" cstate="print"/>
          <a:srcRect/>
          <a:stretch>
            <a:fillRect/>
          </a:stretch>
        </p:blipFill>
        <p:spPr bwMode="auto">
          <a:xfrm>
            <a:off x="6248400" y="4572000"/>
            <a:ext cx="2895600" cy="2286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descr="http://britton.disted.camosun.bc.ca/paracanon.GIF"/>
          <p:cNvPicPr>
            <a:picLocks noChangeAspect="1" noChangeArrowheads="1"/>
          </p:cNvPicPr>
          <p:nvPr/>
        </p:nvPicPr>
        <p:blipFill>
          <a:blip r:embed="rId3" cstate="print"/>
          <a:srcRect/>
          <a:stretch>
            <a:fillRect/>
          </a:stretch>
        </p:blipFill>
        <p:spPr bwMode="auto">
          <a:xfrm>
            <a:off x="1600200" y="4572000"/>
            <a:ext cx="4615244" cy="2286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6" descr="http://britton.disted.camosun.bc.ca/paraporpoise.GIF"/>
          <p:cNvPicPr>
            <a:picLocks noChangeAspect="1" noChangeArrowheads="1"/>
          </p:cNvPicPr>
          <p:nvPr/>
        </p:nvPicPr>
        <p:blipFill>
          <a:blip r:embed="rId4" cstate="print"/>
          <a:srcRect/>
          <a:stretch>
            <a:fillRect/>
          </a:stretch>
        </p:blipFill>
        <p:spPr bwMode="auto">
          <a:xfrm>
            <a:off x="1752600" y="2667000"/>
            <a:ext cx="4495800" cy="185062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8" descr="http://britton.disted.camosun.bc.ca/pararay.GIF"/>
          <p:cNvPicPr>
            <a:picLocks noChangeAspect="1" noChangeArrowheads="1"/>
          </p:cNvPicPr>
          <p:nvPr/>
        </p:nvPicPr>
        <p:blipFill>
          <a:blip r:embed="rId5" cstate="print"/>
          <a:srcRect/>
          <a:stretch>
            <a:fillRect/>
          </a:stretch>
        </p:blipFill>
        <p:spPr bwMode="auto">
          <a:xfrm>
            <a:off x="0" y="4191000"/>
            <a:ext cx="1703401" cy="2667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10" descr="http://britton.disted.camosun.bc.ca/parasatellite.GIF"/>
          <p:cNvPicPr>
            <a:picLocks noChangeAspect="1" noChangeArrowheads="1"/>
          </p:cNvPicPr>
          <p:nvPr/>
        </p:nvPicPr>
        <p:blipFill>
          <a:blip r:embed="rId6" cstate="print"/>
          <a:srcRect/>
          <a:stretch>
            <a:fillRect/>
          </a:stretch>
        </p:blipFill>
        <p:spPr bwMode="auto">
          <a:xfrm>
            <a:off x="6324600" y="2667000"/>
            <a:ext cx="2819400" cy="1905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Picture 12" descr="http://britton.disted.camosun.bc.ca/parasun.GIF"/>
          <p:cNvPicPr>
            <a:picLocks noChangeAspect="1" noChangeArrowheads="1"/>
          </p:cNvPicPr>
          <p:nvPr/>
        </p:nvPicPr>
        <p:blipFill>
          <a:blip r:embed="rId7" cstate="print"/>
          <a:srcRect/>
          <a:stretch>
            <a:fillRect/>
          </a:stretch>
        </p:blipFill>
        <p:spPr bwMode="auto">
          <a:xfrm>
            <a:off x="0" y="2667000"/>
            <a:ext cx="1676400" cy="1524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Freeform 9"/>
          <p:cNvSpPr/>
          <p:nvPr/>
        </p:nvSpPr>
        <p:spPr>
          <a:xfrm>
            <a:off x="0" y="990600"/>
            <a:ext cx="2722536" cy="640596"/>
          </a:xfrm>
          <a:custGeom>
            <a:avLst/>
            <a:gdLst>
              <a:gd name="connsiteX0" fmla="*/ 0 w 1784889"/>
              <a:gd name="connsiteY0" fmla="*/ 0 h 640596"/>
              <a:gd name="connsiteX1" fmla="*/ 790414 w 1784889"/>
              <a:gd name="connsiteY1" fmla="*/ 619932 h 640596"/>
              <a:gd name="connsiteX2" fmla="*/ 1642821 w 1784889"/>
              <a:gd name="connsiteY2" fmla="*/ 123986 h 640596"/>
              <a:gd name="connsiteX3" fmla="*/ 1642821 w 1784889"/>
              <a:gd name="connsiteY3" fmla="*/ 77491 h 640596"/>
              <a:gd name="connsiteX4" fmla="*/ 1642821 w 1784889"/>
              <a:gd name="connsiteY4" fmla="*/ 77491 h 640596"/>
              <a:gd name="connsiteX5" fmla="*/ 1642821 w 1784889"/>
              <a:gd name="connsiteY5" fmla="*/ 77491 h 640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84889" h="640596">
                <a:moveTo>
                  <a:pt x="0" y="0"/>
                </a:moveTo>
                <a:cubicBezTo>
                  <a:pt x="258305" y="299634"/>
                  <a:pt x="516611" y="599268"/>
                  <a:pt x="790414" y="619932"/>
                </a:cubicBezTo>
                <a:cubicBezTo>
                  <a:pt x="1064217" y="640596"/>
                  <a:pt x="1500753" y="214393"/>
                  <a:pt x="1642821" y="123986"/>
                </a:cubicBezTo>
                <a:cubicBezTo>
                  <a:pt x="1784889" y="33579"/>
                  <a:pt x="1642821" y="77491"/>
                  <a:pt x="1642821" y="77491"/>
                </a:cubicBezTo>
                <a:lnTo>
                  <a:pt x="1642821" y="77491"/>
                </a:lnTo>
                <a:lnTo>
                  <a:pt x="1642821" y="77491"/>
                </a:lnTo>
              </a:path>
            </a:pathLst>
          </a:cu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en-IN"/>
          </a:p>
        </p:txBody>
      </p:sp>
      <p:sp>
        <p:nvSpPr>
          <p:cNvPr id="12" name="Freeform 11"/>
          <p:cNvSpPr/>
          <p:nvPr/>
        </p:nvSpPr>
        <p:spPr>
          <a:xfrm>
            <a:off x="6553200" y="1143000"/>
            <a:ext cx="2285999" cy="529526"/>
          </a:xfrm>
          <a:custGeom>
            <a:avLst/>
            <a:gdLst>
              <a:gd name="connsiteX0" fmla="*/ 0 w 1441342"/>
              <a:gd name="connsiteY0" fmla="*/ 514028 h 529526"/>
              <a:gd name="connsiteX1" fmla="*/ 774915 w 1441342"/>
              <a:gd name="connsiteY1" fmla="*/ 2583 h 529526"/>
              <a:gd name="connsiteX2" fmla="*/ 1441342 w 1441342"/>
              <a:gd name="connsiteY2" fmla="*/ 529526 h 529526"/>
            </a:gdLst>
            <a:ahLst/>
            <a:cxnLst>
              <a:cxn ang="0">
                <a:pos x="connsiteX0" y="connsiteY0"/>
              </a:cxn>
              <a:cxn ang="0">
                <a:pos x="connsiteX1" y="connsiteY1"/>
              </a:cxn>
              <a:cxn ang="0">
                <a:pos x="connsiteX2" y="connsiteY2"/>
              </a:cxn>
            </a:cxnLst>
            <a:rect l="l" t="t" r="r" b="b"/>
            <a:pathLst>
              <a:path w="1441342" h="529526">
                <a:moveTo>
                  <a:pt x="0" y="514028"/>
                </a:moveTo>
                <a:cubicBezTo>
                  <a:pt x="267345" y="257014"/>
                  <a:pt x="534691" y="0"/>
                  <a:pt x="774915" y="2583"/>
                </a:cubicBezTo>
                <a:cubicBezTo>
                  <a:pt x="1015139" y="5166"/>
                  <a:pt x="1228240" y="267346"/>
                  <a:pt x="1441342" y="529526"/>
                </a:cubicBezTo>
              </a:path>
            </a:pathLst>
          </a:cu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en-IN"/>
          </a:p>
        </p:txBody>
      </p:sp>
      <p:sp>
        <p:nvSpPr>
          <p:cNvPr id="13" name="Oval 12"/>
          <p:cNvSpPr/>
          <p:nvPr/>
        </p:nvSpPr>
        <p:spPr>
          <a:xfrm>
            <a:off x="838200" y="457200"/>
            <a:ext cx="304800" cy="381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IN" dirty="0">
              <a:solidFill>
                <a:srgbClr val="FF0000"/>
              </a:solidFill>
            </a:endParaRPr>
          </a:p>
        </p:txBody>
      </p:sp>
      <p:sp>
        <p:nvSpPr>
          <p:cNvPr id="14" name="Oval 13"/>
          <p:cNvSpPr/>
          <p:nvPr/>
        </p:nvSpPr>
        <p:spPr>
          <a:xfrm>
            <a:off x="1295400" y="457200"/>
            <a:ext cx="304800" cy="381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IN">
              <a:ln>
                <a:solidFill>
                  <a:sysClr val="windowText" lastClr="000000"/>
                </a:solidFill>
              </a:ln>
            </a:endParaRPr>
          </a:p>
        </p:txBody>
      </p:sp>
      <p:sp>
        <p:nvSpPr>
          <p:cNvPr id="15" name="Oval 14"/>
          <p:cNvSpPr/>
          <p:nvPr/>
        </p:nvSpPr>
        <p:spPr>
          <a:xfrm>
            <a:off x="7467600" y="381000"/>
            <a:ext cx="228600" cy="381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IN"/>
          </a:p>
        </p:txBody>
      </p:sp>
      <p:sp>
        <p:nvSpPr>
          <p:cNvPr id="16" name="Oval 15"/>
          <p:cNvSpPr/>
          <p:nvPr/>
        </p:nvSpPr>
        <p:spPr>
          <a:xfrm>
            <a:off x="7848600" y="381000"/>
            <a:ext cx="228600" cy="381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IN"/>
          </a:p>
        </p:txBody>
      </p:sp>
    </p:spTree>
  </p:cSld>
  <p:clrMapOvr>
    <a:masterClrMapping/>
  </p:clrMapOvr>
  <p:transition spd="med">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5105400" cy="1143000"/>
          </a:xfrm>
        </p:spPr>
        <p:txBody>
          <a:bodyPr>
            <a:noAutofit/>
          </a:bodyPr>
          <a:lstStyle/>
          <a:p>
            <a:r>
              <a:rPr lang="en-US" sz="3600" b="1" u="sng" dirty="0" smtClean="0"/>
              <a:t>Terms related to a          </a:t>
            </a:r>
            <a:r>
              <a:rPr lang="en-US" sz="3600" b="1" dirty="0" smtClean="0"/>
              <a:t>   </a:t>
            </a:r>
            <a:r>
              <a:rPr lang="en-US" sz="3600" b="1" u="sng" dirty="0" smtClean="0"/>
              <a:t>parabola</a:t>
            </a:r>
            <a:endParaRPr lang="en-IN" sz="3600" b="1" u="sng" dirty="0"/>
          </a:p>
        </p:txBody>
      </p:sp>
      <p:sp>
        <p:nvSpPr>
          <p:cNvPr id="3" name="Content Placeholder 2"/>
          <p:cNvSpPr>
            <a:spLocks noGrp="1"/>
          </p:cNvSpPr>
          <p:nvPr>
            <p:ph sz="quarter" idx="1"/>
          </p:nvPr>
        </p:nvSpPr>
        <p:spPr/>
        <p:txBody>
          <a:bodyPr/>
          <a:lstStyle/>
          <a:p>
            <a:r>
              <a:rPr lang="en-IN" b="1" u="sng" dirty="0" smtClean="0"/>
              <a:t>Axis</a:t>
            </a:r>
          </a:p>
          <a:p>
            <a:pPr marL="0" indent="0">
              <a:buNone/>
            </a:pPr>
            <a:r>
              <a:rPr lang="en-US" dirty="0" smtClean="0">
                <a:ln>
                  <a:solidFill>
                    <a:sysClr val="windowText" lastClr="000000"/>
                  </a:solidFill>
                </a:ln>
                <a:solidFill>
                  <a:sysClr val="windowText" lastClr="000000"/>
                </a:solidFill>
                <a:latin typeface="Times New Roman" pitchFamily="18" charset="0"/>
                <a:cs typeface="Times New Roman" pitchFamily="18" charset="0"/>
              </a:rPr>
              <a:t>The </a:t>
            </a:r>
            <a:r>
              <a:rPr lang="en-US" dirty="0">
                <a:ln>
                  <a:solidFill>
                    <a:sysClr val="windowText" lastClr="000000"/>
                  </a:solidFill>
                </a:ln>
                <a:solidFill>
                  <a:sysClr val="windowText" lastClr="000000"/>
                </a:solidFill>
                <a:latin typeface="Times New Roman" pitchFamily="18" charset="0"/>
                <a:cs typeface="Times New Roman" pitchFamily="18" charset="0"/>
              </a:rPr>
              <a:t>straight line passing through the focus and perpendicular to the </a:t>
            </a:r>
            <a:r>
              <a:rPr lang="en-US" dirty="0" err="1">
                <a:ln>
                  <a:solidFill>
                    <a:sysClr val="windowText" lastClr="000000"/>
                  </a:solidFill>
                </a:ln>
                <a:solidFill>
                  <a:sysClr val="windowText" lastClr="000000"/>
                </a:solidFill>
                <a:latin typeface="Times New Roman" pitchFamily="18" charset="0"/>
                <a:cs typeface="Times New Roman" pitchFamily="18" charset="0"/>
              </a:rPr>
              <a:t>directrix</a:t>
            </a:r>
            <a:r>
              <a:rPr lang="en-US" dirty="0">
                <a:ln>
                  <a:solidFill>
                    <a:sysClr val="windowText" lastClr="000000"/>
                  </a:solidFill>
                </a:ln>
                <a:solidFill>
                  <a:sysClr val="windowText" lastClr="000000"/>
                </a:solidFill>
                <a:latin typeface="Times New Roman" pitchFamily="18" charset="0"/>
                <a:cs typeface="Times New Roman" pitchFamily="18" charset="0"/>
              </a:rPr>
              <a:t> is called the axis of the parabola</a:t>
            </a:r>
            <a:r>
              <a:rPr lang="en-US" dirty="0" smtClean="0">
                <a:ln>
                  <a:solidFill>
                    <a:sysClr val="windowText" lastClr="000000"/>
                  </a:solidFill>
                </a:ln>
                <a:solidFill>
                  <a:sysClr val="windowText" lastClr="000000"/>
                </a:solidFill>
                <a:latin typeface="Times New Roman" pitchFamily="18" charset="0"/>
                <a:cs typeface="Times New Roman" pitchFamily="18" charset="0"/>
              </a:rPr>
              <a:t>.</a:t>
            </a:r>
          </a:p>
          <a:p>
            <a:pPr marL="0" indent="0">
              <a:buNone/>
            </a:pPr>
            <a:endParaRPr lang="en-US" dirty="0" smtClean="0">
              <a:ln>
                <a:solidFill>
                  <a:sysClr val="windowText" lastClr="000000"/>
                </a:solidFill>
              </a:ln>
              <a:solidFill>
                <a:sysClr val="windowText" lastClr="000000"/>
              </a:solidFill>
              <a:latin typeface="Times New Roman" pitchFamily="18" charset="0"/>
              <a:cs typeface="Times New Roman" pitchFamily="18" charset="0"/>
            </a:endParaRPr>
          </a:p>
          <a:p>
            <a:pPr lvl="0" algn="just" eaLnBrk="0" fontAlgn="base" hangingPunct="0">
              <a:spcBef>
                <a:spcPct val="0"/>
              </a:spcBef>
              <a:spcAft>
                <a:spcPct val="0"/>
              </a:spcAft>
            </a:pPr>
            <a:r>
              <a:rPr lang="en-US" u="sng" dirty="0">
                <a:ln>
                  <a:solidFill>
                    <a:sysClr val="windowText" lastClr="000000"/>
                  </a:solidFill>
                </a:ln>
                <a:solidFill>
                  <a:sysClr val="windowText" lastClr="000000"/>
                </a:solidFill>
                <a:latin typeface="Times New Roman" pitchFamily="18" charset="0"/>
                <a:cs typeface="Times New Roman" pitchFamily="18" charset="0"/>
              </a:rPr>
              <a:t>Focus:</a:t>
            </a:r>
          </a:p>
          <a:p>
            <a:pPr lvl="0" algn="just" eaLnBrk="0" fontAlgn="base" hangingPunct="0">
              <a:spcBef>
                <a:spcPct val="0"/>
              </a:spcBef>
              <a:spcAft>
                <a:spcPct val="0"/>
              </a:spcAft>
            </a:pPr>
            <a:r>
              <a:rPr lang="en-US" dirty="0">
                <a:ln>
                  <a:solidFill>
                    <a:sysClr val="windowText" lastClr="000000"/>
                  </a:solidFill>
                </a:ln>
                <a:solidFill>
                  <a:sysClr val="windowText" lastClr="000000"/>
                </a:solidFill>
                <a:latin typeface="Times New Roman" pitchFamily="18" charset="0"/>
                <a:cs typeface="Times New Roman" pitchFamily="18" charset="0"/>
              </a:rPr>
              <a:t>The focus of a parabola is a fixed point in the interior of the parabola.</a:t>
            </a:r>
          </a:p>
          <a:p>
            <a:pPr marL="0" indent="0">
              <a:buNone/>
            </a:pPr>
            <a:endParaRPr lang="en-IN" dirty="0"/>
          </a:p>
        </p:txBody>
      </p:sp>
      <p:pic>
        <p:nvPicPr>
          <p:cNvPr id="44034" name="Picture 2" descr="http://cdn1.askiitians.com/Images/2014724-94051595-1308-parabola1.png"/>
          <p:cNvPicPr>
            <a:picLocks noChangeAspect="1" noChangeArrowheads="1"/>
          </p:cNvPicPr>
          <p:nvPr/>
        </p:nvPicPr>
        <p:blipFill>
          <a:blip r:embed="rId3" cstate="print"/>
          <a:srcRect/>
          <a:stretch>
            <a:fillRect/>
          </a:stretch>
        </p:blipFill>
        <p:spPr bwMode="auto">
          <a:xfrm>
            <a:off x="5181600" y="0"/>
            <a:ext cx="3429000" cy="2133600"/>
          </a:xfrm>
          <a:prstGeom prst="rect">
            <a:avLst/>
          </a:prstGeom>
          <a:noFill/>
        </p:spPr>
      </p:pic>
      <p:sp>
        <p:nvSpPr>
          <p:cNvPr id="44035" name="Rectangle 3"/>
          <p:cNvSpPr>
            <a:spLocks noChangeArrowheads="1"/>
          </p:cNvSpPr>
          <p:nvPr/>
        </p:nvSpPr>
        <p:spPr bwMode="auto">
          <a:xfrm>
            <a:off x="152400" y="2304365"/>
            <a:ext cx="8534400" cy="3910647"/>
          </a:xfrm>
          <a:prstGeom prst="rect">
            <a:avLst/>
          </a:prstGeom>
          <a:noFill/>
          <a:ln w="9525">
            <a:noFill/>
            <a:miter lim="800000"/>
            <a:headEnd/>
            <a:tailEnd/>
          </a:ln>
          <a:effectLst/>
        </p:spPr>
        <p:txBody>
          <a:bodyPr vert="horz" wrap="square" lIns="0" tIns="61893" rIns="0" bIns="61893"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u="sng"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en-US" u="sng" dirty="0">
              <a:ln>
                <a:solidFill>
                  <a:sysClr val="windowText" lastClr="000000"/>
                </a:solidFill>
              </a:ln>
              <a:solidFill>
                <a:sysClr val="windowText" lastClr="000000"/>
              </a:solidFill>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u="sng"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US" sz="2400" dirty="0" smtClean="0">
                <a:ln>
                  <a:solidFill>
                    <a:sysClr val="windowText" lastClr="000000"/>
                  </a:solidFill>
                </a:ln>
                <a:solidFill>
                  <a:sysClr val="windowText" lastClr="000000"/>
                </a:solidFill>
                <a:latin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endParaRPr lang="en-US" sz="2400" dirty="0">
              <a:ln>
                <a:solidFill>
                  <a:sysClr val="windowText" lastClr="000000"/>
                </a:solidFill>
              </a:ln>
              <a:solidFill>
                <a:sysClr val="windowText" lastClr="000000"/>
              </a:solidFill>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US" sz="2400" dirty="0" smtClean="0">
                <a:ln>
                  <a:solidFill>
                    <a:sysClr val="windowText" lastClr="000000"/>
                  </a:solidFill>
                </a:ln>
                <a:solidFill>
                  <a:sysClr val="windowText" lastClr="000000"/>
                </a:solidFill>
                <a:latin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400" strike="noStrike" cap="none" normalizeH="0" baseline="0" dirty="0">
              <a:ln>
                <a:solidFill>
                  <a:sysClr val="windowText" lastClr="000000"/>
                </a:solidFill>
              </a:ln>
              <a:solidFill>
                <a:sysClr val="windowText" lastClr="00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en-US" sz="2400" dirty="0" smtClean="0">
              <a:ln>
                <a:solidFill>
                  <a:sysClr val="windowText" lastClr="000000"/>
                </a:solidFill>
              </a:ln>
              <a:solidFill>
                <a:sysClr val="windowText" lastClr="000000"/>
              </a:solidFill>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       </a:t>
            </a:r>
            <a:r>
              <a:rPr kumimoji="0" lang="en-US" sz="2400" u="sng"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 Focal </a:t>
            </a:r>
            <a:r>
              <a:rPr kumimoji="0" lang="en-US" sz="2400" u="sng"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distance</a:t>
            </a:r>
            <a:r>
              <a:rPr kumimoji="0" lang="en-US" sz="2400" u="sng"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a:t>
            </a:r>
            <a:endParaRPr kumimoji="0" lang="en-US" sz="2400"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endParaRPr>
          </a:p>
          <a:p>
            <a:pPr lvl="0" algn="just" eaLnBrk="0" fontAlgn="base" hangingPunct="0">
              <a:spcBef>
                <a:spcPct val="0"/>
              </a:spcBef>
              <a:spcAft>
                <a:spcPct val="0"/>
              </a:spcAft>
            </a:pPr>
            <a:r>
              <a:rPr kumimoji="0" lang="en-US" sz="240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        The </a:t>
            </a:r>
            <a:r>
              <a:rPr kumimoji="0" lang="en-US" sz="240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distance of a point on the parabola from its focus </a:t>
            </a:r>
            <a:endParaRPr kumimoji="0" lang="en-US" sz="240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endParaRPr>
          </a:p>
          <a:p>
            <a:pPr lvl="0" algn="just" eaLnBrk="0" fontAlgn="base" hangingPunct="0">
              <a:spcBef>
                <a:spcPct val="0"/>
              </a:spcBef>
              <a:spcAft>
                <a:spcPct val="0"/>
              </a:spcAft>
            </a:pPr>
            <a:r>
              <a:rPr lang="en-US" sz="2400" dirty="0">
                <a:ln>
                  <a:solidFill>
                    <a:sysClr val="windowText" lastClr="000000"/>
                  </a:solidFill>
                </a:ln>
                <a:solidFill>
                  <a:sysClr val="windowText" lastClr="000000"/>
                </a:solidFill>
                <a:latin typeface="Times New Roman" pitchFamily="18" charset="0"/>
                <a:cs typeface="Times New Roman" pitchFamily="18" charset="0"/>
              </a:rPr>
              <a:t> </a:t>
            </a:r>
            <a:r>
              <a:rPr lang="en-US" sz="2400" dirty="0" smtClean="0">
                <a:ln>
                  <a:solidFill>
                    <a:sysClr val="windowText" lastClr="000000"/>
                  </a:solidFill>
                </a:ln>
                <a:solidFill>
                  <a:sysClr val="windowText" lastClr="000000"/>
                </a:solidFill>
                <a:latin typeface="Times New Roman" pitchFamily="18" charset="0"/>
                <a:cs typeface="Times New Roman" pitchFamily="18" charset="0"/>
              </a:rPr>
              <a:t>       </a:t>
            </a:r>
            <a:r>
              <a:rPr kumimoji="0" lang="en-US" sz="240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is </a:t>
            </a:r>
            <a:r>
              <a:rPr kumimoji="0" lang="en-US" sz="240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called the focal distance of the point</a:t>
            </a:r>
            <a:r>
              <a:rPr kumimoji="0" lang="en-US"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a:t>
            </a:r>
            <a:r>
              <a:rPr lang="en-US" u="sng" dirty="0">
                <a:ln>
                  <a:solidFill>
                    <a:sysClr val="windowText" lastClr="000000"/>
                  </a:solidFill>
                </a:ln>
                <a:solidFill>
                  <a:sysClr val="windowText" lastClr="000000"/>
                </a:solidFill>
                <a:latin typeface="Times New Roman" pitchFamily="18" charset="0"/>
                <a:cs typeface="Times New Roman" pitchFamily="18" charset="0"/>
              </a:rPr>
              <a:t> </a:t>
            </a:r>
            <a:endParaRPr kumimoji="0" lang="en-US"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endParaRPr>
          </a:p>
        </p:txBody>
      </p:sp>
      <p:pic>
        <p:nvPicPr>
          <p:cNvPr id="6" name="Picture 2" descr="http://cdn1.askiitians.com/Images/2014724-94051595-1308-parabola1.png"/>
          <p:cNvPicPr>
            <a:picLocks noChangeAspect="1" noChangeArrowheads="1"/>
          </p:cNvPicPr>
          <p:nvPr/>
        </p:nvPicPr>
        <p:blipFill>
          <a:blip r:embed="rId3" cstate="print"/>
          <a:srcRect/>
          <a:stretch>
            <a:fillRect/>
          </a:stretch>
        </p:blipFill>
        <p:spPr bwMode="auto">
          <a:xfrm>
            <a:off x="5257800" y="0"/>
            <a:ext cx="3429000" cy="2133600"/>
          </a:xfrm>
          <a:prstGeom prst="rect">
            <a:avLst/>
          </a:prstGeom>
          <a:noFill/>
        </p:spPr>
      </p:pic>
    </p:spTree>
  </p:cSld>
  <p:clrMapOvr>
    <a:masterClrMapping/>
  </p:clrMapOvr>
  <p:transition spd="med">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533400"/>
            <a:ext cx="7848600" cy="5632311"/>
          </a:xfrm>
          <a:prstGeom prst="rect">
            <a:avLst/>
          </a:prstGeom>
        </p:spPr>
        <p:txBody>
          <a:bodyPr wrap="square">
            <a:spAutoFit/>
          </a:bodyPr>
          <a:lstStyle/>
          <a:p>
            <a:pPr lvl="0" algn="just" eaLnBrk="0" fontAlgn="base" hangingPunct="0">
              <a:spcBef>
                <a:spcPct val="0"/>
              </a:spcBef>
              <a:spcAft>
                <a:spcPct val="0"/>
              </a:spcAft>
            </a:pPr>
            <a:r>
              <a:rPr lang="en-US" sz="2400" u="sng" dirty="0">
                <a:ln>
                  <a:solidFill>
                    <a:sysClr val="windowText" lastClr="000000"/>
                  </a:solidFill>
                </a:ln>
                <a:solidFill>
                  <a:sysClr val="windowText" lastClr="000000"/>
                </a:solidFill>
                <a:latin typeface="Times New Roman" pitchFamily="18" charset="0"/>
                <a:cs typeface="Times New Roman" pitchFamily="18" charset="0"/>
              </a:rPr>
              <a:t>Vertex: </a:t>
            </a:r>
            <a:endParaRPr lang="en-US" sz="2400" u="sng" dirty="0" smtClean="0">
              <a:ln>
                <a:solidFill>
                  <a:sysClr val="windowText" lastClr="000000"/>
                </a:solidFill>
              </a:ln>
              <a:solidFill>
                <a:sysClr val="windowText" lastClr="000000"/>
              </a:solidFill>
              <a:latin typeface="Times New Roman" pitchFamily="18" charset="0"/>
              <a:cs typeface="Times New Roman" pitchFamily="18" charset="0"/>
            </a:endParaRPr>
          </a:p>
          <a:p>
            <a:pPr lvl="0" algn="just" eaLnBrk="0" fontAlgn="base" hangingPunct="0">
              <a:spcBef>
                <a:spcPct val="0"/>
              </a:spcBef>
              <a:spcAft>
                <a:spcPct val="0"/>
              </a:spcAft>
            </a:pPr>
            <a:r>
              <a:rPr lang="en-US" sz="2400" dirty="0" smtClean="0">
                <a:ln>
                  <a:solidFill>
                    <a:sysClr val="windowText" lastClr="000000"/>
                  </a:solidFill>
                </a:ln>
                <a:solidFill>
                  <a:sysClr val="windowText" lastClr="000000"/>
                </a:solidFill>
                <a:latin typeface="Times New Roman" pitchFamily="18" charset="0"/>
                <a:cs typeface="Times New Roman" pitchFamily="18" charset="0"/>
              </a:rPr>
              <a:t>The</a:t>
            </a:r>
            <a:r>
              <a:rPr lang="en-US" sz="2400" dirty="0">
                <a:ln>
                  <a:solidFill>
                    <a:sysClr val="windowText" lastClr="000000"/>
                  </a:solidFill>
                </a:ln>
                <a:solidFill>
                  <a:sysClr val="windowText" lastClr="000000"/>
                </a:solidFill>
                <a:latin typeface="Times New Roman" pitchFamily="18" charset="0"/>
                <a:cs typeface="Times New Roman" pitchFamily="18" charset="0"/>
              </a:rPr>
              <a:t> vertex of a parabola is the point where the parabola crosses its axis. When the coefficient of the x</a:t>
            </a:r>
            <a:r>
              <a:rPr lang="en-US" sz="2400" baseline="30000" dirty="0">
                <a:ln>
                  <a:solidFill>
                    <a:sysClr val="windowText" lastClr="000000"/>
                  </a:solidFill>
                </a:ln>
                <a:solidFill>
                  <a:sysClr val="windowText" lastClr="000000"/>
                </a:solidFill>
                <a:latin typeface="Times New Roman" pitchFamily="18" charset="0"/>
                <a:cs typeface="Times New Roman" pitchFamily="18" charset="0"/>
              </a:rPr>
              <a:t>2</a:t>
            </a:r>
            <a:r>
              <a:rPr lang="en-US" sz="2400" dirty="0">
                <a:ln>
                  <a:solidFill>
                    <a:sysClr val="windowText" lastClr="000000"/>
                  </a:solidFill>
                </a:ln>
                <a:solidFill>
                  <a:sysClr val="windowText" lastClr="000000"/>
                </a:solidFill>
                <a:latin typeface="Times New Roman" pitchFamily="18" charset="0"/>
                <a:cs typeface="Times New Roman" pitchFamily="18" charset="0"/>
              </a:rPr>
              <a:t> term is positive, then the vertex is the lowest point on the graph but in case it is negative the vertex will be the highest point on the graph.</a:t>
            </a:r>
          </a:p>
          <a:p>
            <a:pPr lvl="0" algn="just" eaLnBrk="0" fontAlgn="base" hangingPunct="0">
              <a:spcBef>
                <a:spcPct val="0"/>
              </a:spcBef>
              <a:spcAft>
                <a:spcPct val="0"/>
              </a:spcAft>
            </a:pPr>
            <a:endParaRPr lang="en-US" sz="2400" u="sng" dirty="0" smtClean="0">
              <a:ln>
                <a:solidFill>
                  <a:sysClr val="windowText" lastClr="000000"/>
                </a:solidFill>
              </a:ln>
              <a:solidFill>
                <a:sysClr val="windowText" lastClr="000000"/>
              </a:solidFill>
              <a:latin typeface="Times New Roman" pitchFamily="18" charset="0"/>
              <a:cs typeface="Times New Roman" pitchFamily="18" charset="0"/>
            </a:endParaRPr>
          </a:p>
          <a:p>
            <a:pPr lvl="0" algn="just" eaLnBrk="0" fontAlgn="base" hangingPunct="0">
              <a:spcBef>
                <a:spcPct val="0"/>
              </a:spcBef>
              <a:spcAft>
                <a:spcPct val="0"/>
              </a:spcAft>
            </a:pPr>
            <a:r>
              <a:rPr lang="en-US" sz="2400" u="sng" dirty="0" err="1" smtClean="0">
                <a:ln>
                  <a:solidFill>
                    <a:sysClr val="windowText" lastClr="000000"/>
                  </a:solidFill>
                </a:ln>
                <a:solidFill>
                  <a:sysClr val="windowText" lastClr="000000"/>
                </a:solidFill>
                <a:latin typeface="Times New Roman" pitchFamily="18" charset="0"/>
                <a:cs typeface="Times New Roman" pitchFamily="18" charset="0"/>
              </a:rPr>
              <a:t>Directrix</a:t>
            </a:r>
            <a:r>
              <a:rPr lang="en-US" sz="2400" u="sng" dirty="0" smtClean="0">
                <a:ln>
                  <a:solidFill>
                    <a:sysClr val="windowText" lastClr="000000"/>
                  </a:solidFill>
                </a:ln>
                <a:solidFill>
                  <a:sysClr val="windowText" lastClr="000000"/>
                </a:solidFill>
                <a:latin typeface="Times New Roman" pitchFamily="18" charset="0"/>
                <a:cs typeface="Times New Roman" pitchFamily="18" charset="0"/>
              </a:rPr>
              <a:t>:</a:t>
            </a:r>
          </a:p>
          <a:p>
            <a:pPr lvl="0" algn="just" eaLnBrk="0" fontAlgn="base" hangingPunct="0">
              <a:spcBef>
                <a:spcPct val="0"/>
              </a:spcBef>
              <a:spcAft>
                <a:spcPct val="0"/>
              </a:spcAft>
            </a:pPr>
            <a:r>
              <a:rPr lang="en-US" sz="2400" dirty="0" smtClean="0">
                <a:ln>
                  <a:solidFill>
                    <a:sysClr val="windowText" lastClr="000000"/>
                  </a:solidFill>
                </a:ln>
                <a:solidFill>
                  <a:sysClr val="windowText" lastClr="000000"/>
                </a:solidFill>
                <a:latin typeface="Times New Roman" pitchFamily="18" charset="0"/>
                <a:cs typeface="Times New Roman" pitchFamily="18" charset="0"/>
              </a:rPr>
              <a:t>A </a:t>
            </a:r>
            <a:r>
              <a:rPr lang="en-US" sz="2400" dirty="0">
                <a:ln>
                  <a:solidFill>
                    <a:sysClr val="windowText" lastClr="000000"/>
                  </a:solidFill>
                </a:ln>
                <a:solidFill>
                  <a:sysClr val="windowText" lastClr="000000"/>
                </a:solidFill>
                <a:latin typeface="Times New Roman" pitchFamily="18" charset="0"/>
                <a:cs typeface="Times New Roman" pitchFamily="18" charset="0"/>
              </a:rPr>
              <a:t>line perpendicular to the axis of symmetry is called the </a:t>
            </a:r>
            <a:r>
              <a:rPr lang="en-US" sz="2400" dirty="0" err="1">
                <a:ln>
                  <a:solidFill>
                    <a:sysClr val="windowText" lastClr="000000"/>
                  </a:solidFill>
                </a:ln>
                <a:solidFill>
                  <a:sysClr val="windowText" lastClr="000000"/>
                </a:solidFill>
                <a:latin typeface="Times New Roman" pitchFamily="18" charset="0"/>
                <a:cs typeface="Times New Roman" pitchFamily="18" charset="0"/>
              </a:rPr>
              <a:t>directrix</a:t>
            </a:r>
            <a:r>
              <a:rPr lang="en-US" sz="2400" u="sng" dirty="0">
                <a:ln>
                  <a:solidFill>
                    <a:sysClr val="windowText" lastClr="000000"/>
                  </a:solidFill>
                </a:ln>
                <a:solidFill>
                  <a:sysClr val="windowText" lastClr="000000"/>
                </a:solidFill>
                <a:latin typeface="Times New Roman" pitchFamily="18" charset="0"/>
                <a:cs typeface="Times New Roman" pitchFamily="18" charset="0"/>
              </a:rPr>
              <a:t>.</a:t>
            </a:r>
            <a:endParaRPr lang="en-US" sz="2400" dirty="0">
              <a:ln>
                <a:solidFill>
                  <a:sysClr val="windowText" lastClr="000000"/>
                </a:solidFill>
              </a:ln>
              <a:solidFill>
                <a:sysClr val="windowText" lastClr="000000"/>
              </a:solidFill>
              <a:latin typeface="Times New Roman" pitchFamily="18" charset="0"/>
              <a:cs typeface="Times New Roman" pitchFamily="18" charset="0"/>
            </a:endParaRPr>
          </a:p>
          <a:p>
            <a:pPr lvl="0" algn="just" eaLnBrk="0" fontAlgn="base" hangingPunct="0">
              <a:spcBef>
                <a:spcPct val="0"/>
              </a:spcBef>
              <a:spcAft>
                <a:spcPct val="0"/>
              </a:spcAft>
            </a:pPr>
            <a:endParaRPr lang="en-US" sz="2400" u="sng" dirty="0" smtClean="0">
              <a:ln>
                <a:solidFill>
                  <a:sysClr val="windowText" lastClr="000000"/>
                </a:solidFill>
              </a:ln>
              <a:solidFill>
                <a:sysClr val="windowText" lastClr="000000"/>
              </a:solidFill>
              <a:latin typeface="Times New Roman" pitchFamily="18" charset="0"/>
              <a:cs typeface="Times New Roman" pitchFamily="18" charset="0"/>
            </a:endParaRPr>
          </a:p>
          <a:p>
            <a:pPr lvl="0" algn="just" eaLnBrk="0" fontAlgn="base" hangingPunct="0">
              <a:spcBef>
                <a:spcPct val="0"/>
              </a:spcBef>
              <a:spcAft>
                <a:spcPct val="0"/>
              </a:spcAft>
            </a:pPr>
            <a:r>
              <a:rPr lang="en-US" sz="2400" u="sng" dirty="0" smtClean="0">
                <a:ln>
                  <a:solidFill>
                    <a:sysClr val="windowText" lastClr="000000"/>
                  </a:solidFill>
                </a:ln>
                <a:solidFill>
                  <a:sysClr val="windowText" lastClr="000000"/>
                </a:solidFill>
                <a:latin typeface="Times New Roman" pitchFamily="18" charset="0"/>
                <a:cs typeface="Times New Roman" pitchFamily="18" charset="0"/>
              </a:rPr>
              <a:t>Latus </a:t>
            </a:r>
            <a:r>
              <a:rPr lang="en-US" sz="2400" u="sng" dirty="0">
                <a:ln>
                  <a:solidFill>
                    <a:sysClr val="windowText" lastClr="000000"/>
                  </a:solidFill>
                </a:ln>
                <a:solidFill>
                  <a:sysClr val="windowText" lastClr="000000"/>
                </a:solidFill>
                <a:latin typeface="Times New Roman" pitchFamily="18" charset="0"/>
                <a:cs typeface="Times New Roman" pitchFamily="18" charset="0"/>
              </a:rPr>
              <a:t>Rectum:</a:t>
            </a:r>
          </a:p>
          <a:p>
            <a:pPr lvl="0" algn="just" eaLnBrk="0" fontAlgn="base" hangingPunct="0">
              <a:spcBef>
                <a:spcPct val="0"/>
              </a:spcBef>
              <a:spcAft>
                <a:spcPct val="0"/>
              </a:spcAft>
            </a:pPr>
            <a:r>
              <a:rPr lang="en-US" sz="2400" dirty="0">
                <a:ln>
                  <a:solidFill>
                    <a:sysClr val="windowText" lastClr="000000"/>
                  </a:solidFill>
                </a:ln>
                <a:solidFill>
                  <a:sysClr val="windowText" lastClr="000000"/>
                </a:solidFill>
                <a:latin typeface="Times New Roman" pitchFamily="18" charset="0"/>
                <a:cs typeface="Times New Roman" pitchFamily="18" charset="0"/>
              </a:rPr>
              <a:t>The latus rectum of a conic section is the chord through a focus parallel to the conic section </a:t>
            </a:r>
            <a:r>
              <a:rPr lang="en-US" sz="2400" dirty="0" err="1">
                <a:ln>
                  <a:solidFill>
                    <a:sysClr val="windowText" lastClr="000000"/>
                  </a:solidFill>
                </a:ln>
                <a:solidFill>
                  <a:sysClr val="windowText" lastClr="000000"/>
                </a:solidFill>
                <a:latin typeface="Times New Roman" pitchFamily="18" charset="0"/>
                <a:cs typeface="Times New Roman" pitchFamily="18" charset="0"/>
              </a:rPr>
              <a:t>directrix</a:t>
            </a:r>
            <a:r>
              <a:rPr lang="en-US" sz="2400" dirty="0">
                <a:ln>
                  <a:solidFill>
                    <a:sysClr val="windowText" lastClr="000000"/>
                  </a:solidFill>
                </a:ln>
                <a:solidFill>
                  <a:sysClr val="windowText" lastClr="000000"/>
                </a:solidFill>
                <a:latin typeface="Times New Roman" pitchFamily="18" charset="0"/>
                <a:cs typeface="Times New Roman" pitchFamily="18" charset="0"/>
              </a:rPr>
              <a:t>. The quantity 4a is known as the latus rectum. Half the latus rectum is called the </a:t>
            </a:r>
            <a:r>
              <a:rPr lang="en-US" sz="2400" dirty="0" err="1">
                <a:ln>
                  <a:solidFill>
                    <a:sysClr val="windowText" lastClr="000000"/>
                  </a:solidFill>
                </a:ln>
                <a:solidFill>
                  <a:sysClr val="windowText" lastClr="000000"/>
                </a:solidFill>
                <a:latin typeface="Times New Roman" pitchFamily="18" charset="0"/>
                <a:cs typeface="Times New Roman" pitchFamily="18" charset="0"/>
              </a:rPr>
              <a:t>semilatus</a:t>
            </a:r>
            <a:r>
              <a:rPr lang="en-US" sz="2400" dirty="0">
                <a:ln>
                  <a:solidFill>
                    <a:sysClr val="windowText" lastClr="000000"/>
                  </a:solidFill>
                </a:ln>
                <a:solidFill>
                  <a:sysClr val="windowText" lastClr="000000"/>
                </a:solidFill>
                <a:latin typeface="Times New Roman" pitchFamily="18" charset="0"/>
                <a:cs typeface="Times New Roman" pitchFamily="18" charset="0"/>
              </a:rPr>
              <a:t> rectum.</a:t>
            </a:r>
          </a:p>
        </p:txBody>
      </p:sp>
    </p:spTree>
    <p:extLst>
      <p:ext uri="{BB962C8B-B14F-4D97-AF65-F5344CB8AC3E}">
        <p14:creationId xmlns:p14="http://schemas.microsoft.com/office/powerpoint/2010/main" val="1815649584"/>
      </p:ext>
    </p:extLst>
  </p:cSld>
  <p:clrMapOvr>
    <a:masterClrMapping/>
  </p:clrMapOvr>
  <p:transition spd="med">
    <p:fade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74638"/>
            <a:ext cx="7162800" cy="1143000"/>
          </a:xfrm>
        </p:spPr>
        <p:txBody>
          <a:bodyPr>
            <a:normAutofit fontScale="90000"/>
          </a:bodyPr>
          <a:lstStyle/>
          <a:p>
            <a:r>
              <a:rPr lang="en-US" sz="4900" b="1" u="sng" dirty="0" smtClean="0">
                <a:latin typeface="+mn-lt"/>
              </a:rPr>
              <a:t>Equations of parabola</a:t>
            </a:r>
            <a:r>
              <a:rPr lang="en-US" dirty="0" smtClean="0"/>
              <a:t/>
            </a:r>
            <a:br>
              <a:rPr lang="en-US" dirty="0" smtClean="0"/>
            </a:br>
            <a:endParaRPr lang="en-IN" dirty="0"/>
          </a:p>
        </p:txBody>
      </p:sp>
      <p:sp>
        <p:nvSpPr>
          <p:cNvPr id="3" name="Content Placeholder 2"/>
          <p:cNvSpPr>
            <a:spLocks noGrp="1"/>
          </p:cNvSpPr>
          <p:nvPr>
            <p:ph sz="quarter" idx="1"/>
          </p:nvPr>
        </p:nvSpPr>
        <p:spPr/>
        <p:txBody>
          <a:bodyPr/>
          <a:lstStyle/>
          <a:p>
            <a:endParaRPr lang="en-IN"/>
          </a:p>
        </p:txBody>
      </p:sp>
      <p:pic>
        <p:nvPicPr>
          <p:cNvPr id="43012" name="Picture 4" descr="http://www.learnnext.com/media/images/lessonImg/LSM11Conic_Sections_-_Parabola_and_Its_Standard_Equations_files/image014.jpg"/>
          <p:cNvPicPr>
            <a:picLocks noChangeAspect="1" noChangeArrowheads="1"/>
          </p:cNvPicPr>
          <p:nvPr/>
        </p:nvPicPr>
        <p:blipFill>
          <a:blip r:embed="rId2" cstate="print"/>
          <a:srcRect/>
          <a:stretch>
            <a:fillRect/>
          </a:stretch>
        </p:blipFill>
        <p:spPr bwMode="auto">
          <a:xfrm>
            <a:off x="0" y="1524000"/>
            <a:ext cx="9098841" cy="5334000"/>
          </a:xfrm>
          <a:prstGeom prst="rect">
            <a:avLst/>
          </a:prstGeom>
          <a:noFill/>
        </p:spPr>
      </p:pic>
    </p:spTree>
  </p:cSld>
  <p:clrMapOvr>
    <a:masterClrMapping/>
  </p:clrMapOvr>
  <p:transition spd="med">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571500"/>
            <a:ext cx="7467600" cy="1143000"/>
          </a:xfrm>
        </p:spPr>
        <p:txBody>
          <a:bodyPr>
            <a:normAutofit/>
          </a:bodyPr>
          <a:lstStyle/>
          <a:p>
            <a:r>
              <a:rPr lang="en-US" sz="2400" b="1" u="sng" dirty="0" smtClean="0"/>
              <a:t>EXAMPLES-</a:t>
            </a:r>
            <a:endParaRPr lang="en-IN" sz="2400" b="1" u="sng" dirty="0"/>
          </a:p>
        </p:txBody>
      </p:sp>
      <p:sp>
        <p:nvSpPr>
          <p:cNvPr id="9" name="Content Placeholder 8"/>
          <p:cNvSpPr>
            <a:spLocks noGrp="1"/>
          </p:cNvSpPr>
          <p:nvPr>
            <p:ph sz="quarter" idx="1"/>
          </p:nvPr>
        </p:nvSpPr>
        <p:spPr>
          <a:xfrm>
            <a:off x="152400" y="609600"/>
            <a:ext cx="8686800" cy="6096000"/>
          </a:xfrm>
        </p:spPr>
        <p:style>
          <a:lnRef idx="2">
            <a:schemeClr val="dk1"/>
          </a:lnRef>
          <a:fillRef idx="1">
            <a:schemeClr val="lt1"/>
          </a:fillRef>
          <a:effectRef idx="0">
            <a:schemeClr val="dk1"/>
          </a:effectRef>
          <a:fontRef idx="minor">
            <a:schemeClr val="dk1"/>
          </a:fontRef>
        </p:style>
        <p:txBody>
          <a:bodyPr>
            <a:normAutofit fontScale="55000" lnSpcReduction="20000"/>
          </a:bodyPr>
          <a:lstStyle/>
          <a:p>
            <a:pPr>
              <a:buNone/>
            </a:pPr>
            <a:r>
              <a:rPr lang="en-US" sz="3300" dirty="0" smtClean="0">
                <a:solidFill>
                  <a:srgbClr val="0070C0"/>
                </a:solidFill>
              </a:rPr>
              <a:t>Q. Find the coordinates of the focus and the vertex, the  eq. of the </a:t>
            </a:r>
            <a:r>
              <a:rPr lang="en-US" sz="3300" dirty="0" err="1" smtClean="0">
                <a:solidFill>
                  <a:srgbClr val="0070C0"/>
                </a:solidFill>
              </a:rPr>
              <a:t>diretrix</a:t>
            </a:r>
            <a:r>
              <a:rPr lang="en-US" sz="3300" dirty="0" smtClean="0">
                <a:solidFill>
                  <a:srgbClr val="0070C0"/>
                </a:solidFill>
              </a:rPr>
              <a:t> and the axis, and length of the </a:t>
            </a:r>
            <a:r>
              <a:rPr lang="en-US" sz="3300" dirty="0" err="1" smtClean="0">
                <a:solidFill>
                  <a:srgbClr val="0070C0"/>
                </a:solidFill>
              </a:rPr>
              <a:t>latus</a:t>
            </a:r>
            <a:r>
              <a:rPr lang="en-US" sz="3300" dirty="0" smtClean="0">
                <a:solidFill>
                  <a:srgbClr val="0070C0"/>
                </a:solidFill>
              </a:rPr>
              <a:t> rectum of the parabola y^2=8x.</a:t>
            </a:r>
          </a:p>
          <a:p>
            <a:pPr>
              <a:buNone/>
            </a:pPr>
            <a:r>
              <a:rPr lang="en-US" sz="3300" dirty="0" smtClean="0">
                <a:solidFill>
                  <a:srgbClr val="0070C0"/>
                </a:solidFill>
              </a:rPr>
              <a:t>A. Comparing with y^2= -4ax, a=2</a:t>
            </a:r>
          </a:p>
          <a:p>
            <a:pPr marL="457200" indent="-457200"/>
            <a:r>
              <a:rPr lang="en-US" sz="3300" dirty="0" smtClean="0">
                <a:solidFill>
                  <a:srgbClr val="0070C0"/>
                </a:solidFill>
              </a:rPr>
              <a:t>Focus=(-a,0)=(-2,0)</a:t>
            </a:r>
          </a:p>
          <a:p>
            <a:pPr marL="457200" indent="-457200"/>
            <a:r>
              <a:rPr lang="en-US" sz="3300" dirty="0" smtClean="0">
                <a:solidFill>
                  <a:srgbClr val="0070C0"/>
                </a:solidFill>
              </a:rPr>
              <a:t>Axis=x axis</a:t>
            </a:r>
          </a:p>
          <a:p>
            <a:pPr marL="457200" indent="-457200"/>
            <a:r>
              <a:rPr lang="en-US" sz="3300" dirty="0" smtClean="0">
                <a:solidFill>
                  <a:srgbClr val="0070C0"/>
                </a:solidFill>
              </a:rPr>
              <a:t>Eq. of Directrix, x-a=o so, x-2=0</a:t>
            </a:r>
          </a:p>
          <a:p>
            <a:pPr marL="457200" indent="-457200"/>
            <a:r>
              <a:rPr lang="en-US" sz="3300" dirty="0" err="1" smtClean="0">
                <a:solidFill>
                  <a:srgbClr val="0070C0"/>
                </a:solidFill>
              </a:rPr>
              <a:t>Latus</a:t>
            </a:r>
            <a:r>
              <a:rPr lang="en-US" sz="3300" dirty="0" smtClean="0">
                <a:solidFill>
                  <a:srgbClr val="0070C0"/>
                </a:solidFill>
              </a:rPr>
              <a:t> rectum=4a=8</a:t>
            </a:r>
          </a:p>
          <a:p>
            <a:pPr>
              <a:buNone/>
            </a:pPr>
            <a:r>
              <a:rPr lang="en-US" sz="3300" dirty="0" smtClean="0">
                <a:solidFill>
                  <a:srgbClr val="0070C0"/>
                </a:solidFill>
              </a:rPr>
              <a:t>Q. Find the coordinates of the focus and the vertex, the  eq. of the </a:t>
            </a:r>
            <a:r>
              <a:rPr lang="en-US" sz="3300" dirty="0" err="1" smtClean="0">
                <a:solidFill>
                  <a:srgbClr val="0070C0"/>
                </a:solidFill>
              </a:rPr>
              <a:t>diretrix</a:t>
            </a:r>
            <a:r>
              <a:rPr lang="en-US" sz="3300" dirty="0" smtClean="0">
                <a:solidFill>
                  <a:srgbClr val="0070C0"/>
                </a:solidFill>
              </a:rPr>
              <a:t> and the axis, and length of the </a:t>
            </a:r>
            <a:r>
              <a:rPr lang="en-US" sz="3300" dirty="0" err="1" smtClean="0">
                <a:solidFill>
                  <a:srgbClr val="0070C0"/>
                </a:solidFill>
              </a:rPr>
              <a:t>latus</a:t>
            </a:r>
            <a:r>
              <a:rPr lang="en-US" sz="3300" dirty="0" smtClean="0">
                <a:solidFill>
                  <a:srgbClr val="0070C0"/>
                </a:solidFill>
              </a:rPr>
              <a:t> rectum of the parabola </a:t>
            </a:r>
          </a:p>
          <a:p>
            <a:pPr>
              <a:buNone/>
            </a:pPr>
            <a:r>
              <a:rPr lang="en-US" sz="3300" dirty="0" smtClean="0">
                <a:solidFill>
                  <a:srgbClr val="0070C0"/>
                </a:solidFill>
              </a:rPr>
              <a:t>     X^2= -16y</a:t>
            </a:r>
          </a:p>
          <a:p>
            <a:pPr>
              <a:buNone/>
            </a:pPr>
            <a:r>
              <a:rPr lang="en-US" sz="3300" dirty="0" err="1" smtClean="0">
                <a:solidFill>
                  <a:srgbClr val="0070C0"/>
                </a:solidFill>
              </a:rPr>
              <a:t>A.On</a:t>
            </a:r>
            <a:r>
              <a:rPr lang="en-US" sz="3300" dirty="0" smtClean="0">
                <a:solidFill>
                  <a:srgbClr val="0070C0"/>
                </a:solidFill>
              </a:rPr>
              <a:t> comparing with x^2= -4ay, a=4</a:t>
            </a:r>
          </a:p>
          <a:p>
            <a:pPr marL="457200" indent="-457200"/>
            <a:r>
              <a:rPr lang="en-US" sz="3300" dirty="0" smtClean="0">
                <a:solidFill>
                  <a:srgbClr val="0070C0"/>
                </a:solidFill>
              </a:rPr>
              <a:t>Focus=(0,-a)=(0,-4)</a:t>
            </a:r>
          </a:p>
          <a:p>
            <a:pPr marL="457200" indent="-457200"/>
            <a:r>
              <a:rPr lang="en-US" sz="3300" dirty="0" smtClean="0">
                <a:solidFill>
                  <a:srgbClr val="0070C0"/>
                </a:solidFill>
              </a:rPr>
              <a:t>Axis=y axis</a:t>
            </a:r>
          </a:p>
          <a:p>
            <a:pPr marL="457200" indent="-457200"/>
            <a:r>
              <a:rPr lang="en-US" sz="3300" dirty="0" smtClean="0">
                <a:solidFill>
                  <a:srgbClr val="0070C0"/>
                </a:solidFill>
              </a:rPr>
              <a:t>Eq. of Directrix, y=a so, y=4</a:t>
            </a:r>
          </a:p>
          <a:p>
            <a:pPr marL="457200" indent="-457200"/>
            <a:r>
              <a:rPr lang="en-US" sz="3300" dirty="0" err="1" smtClean="0">
                <a:solidFill>
                  <a:srgbClr val="0070C0"/>
                </a:solidFill>
              </a:rPr>
              <a:t>Latus</a:t>
            </a:r>
            <a:r>
              <a:rPr lang="en-US" sz="3300" dirty="0" smtClean="0">
                <a:solidFill>
                  <a:srgbClr val="0070C0"/>
                </a:solidFill>
              </a:rPr>
              <a:t> rectum=4a=16</a:t>
            </a:r>
          </a:p>
          <a:p>
            <a:pPr marL="457200" indent="-457200">
              <a:buNone/>
            </a:pPr>
            <a:r>
              <a:rPr lang="en-US" sz="3300" dirty="0" smtClean="0">
                <a:solidFill>
                  <a:srgbClr val="0070C0"/>
                </a:solidFill>
              </a:rPr>
              <a:t>Q. Find the eq. of the parabola with vertex at the origin, passing through the point P(3,-4) and symmetric about the y-axis.</a:t>
            </a:r>
          </a:p>
          <a:p>
            <a:pPr marL="457200" indent="-457200"/>
            <a:r>
              <a:rPr lang="en-US" sz="3300" dirty="0" smtClean="0">
                <a:solidFill>
                  <a:srgbClr val="0070C0"/>
                </a:solidFill>
              </a:rPr>
              <a:t>Let its eq. be x^2= -4ay</a:t>
            </a:r>
          </a:p>
          <a:p>
            <a:pPr marL="457200" indent="-457200"/>
            <a:r>
              <a:rPr lang="en-US" sz="3300" dirty="0" smtClean="0">
                <a:solidFill>
                  <a:srgbClr val="0070C0"/>
                </a:solidFill>
              </a:rPr>
              <a:t>X=3 and y= -4</a:t>
            </a:r>
          </a:p>
          <a:p>
            <a:pPr marL="457200" indent="-457200"/>
            <a:r>
              <a:rPr lang="en-US" sz="3300" dirty="0" smtClean="0">
                <a:solidFill>
                  <a:srgbClr val="0070C0"/>
                </a:solidFill>
              </a:rPr>
              <a:t>So,  a=9/16</a:t>
            </a:r>
          </a:p>
          <a:p>
            <a:pPr marL="457200" indent="-457200"/>
            <a:r>
              <a:rPr lang="en-US" sz="3300" dirty="0" smtClean="0">
                <a:solidFill>
                  <a:srgbClr val="0070C0"/>
                </a:solidFill>
              </a:rPr>
              <a:t>So, the required eq. is , x^2= (-9/4)y→ 4x^2+9y=0</a:t>
            </a:r>
          </a:p>
          <a:p>
            <a:pPr marL="457200" indent="-457200">
              <a:buNone/>
            </a:pPr>
            <a:endParaRPr lang="en-US" sz="2900" dirty="0" smtClean="0"/>
          </a:p>
          <a:p>
            <a:pPr marL="457200" indent="-457200">
              <a:buAutoNum type="alphaUcPeriod"/>
            </a:pPr>
            <a:endParaRPr lang="en-US" dirty="0" smtClean="0"/>
          </a:p>
        </p:txBody>
      </p:sp>
      <p:cxnSp>
        <p:nvCxnSpPr>
          <p:cNvPr id="6" name="Straight Connector 5"/>
          <p:cNvCxnSpPr/>
          <p:nvPr/>
        </p:nvCxnSpPr>
        <p:spPr>
          <a:xfrm>
            <a:off x="0" y="2590800"/>
            <a:ext cx="8915400" cy="0"/>
          </a:xfrm>
          <a:prstGeom prst="line">
            <a:avLst/>
          </a:prstGeom>
        </p:spPr>
        <p:style>
          <a:lnRef idx="2">
            <a:schemeClr val="dk1"/>
          </a:lnRef>
          <a:fillRef idx="0">
            <a:schemeClr val="dk1"/>
          </a:fillRef>
          <a:effectRef idx="1">
            <a:schemeClr val="dk1"/>
          </a:effectRef>
          <a:fontRef idx="minor">
            <a:schemeClr val="tx1"/>
          </a:fontRef>
        </p:style>
      </p:cxnSp>
      <p:cxnSp>
        <p:nvCxnSpPr>
          <p:cNvPr id="8" name="Straight Connector 7"/>
          <p:cNvCxnSpPr/>
          <p:nvPr/>
        </p:nvCxnSpPr>
        <p:spPr>
          <a:xfrm>
            <a:off x="0" y="4876800"/>
            <a:ext cx="8915400" cy="0"/>
          </a:xfrm>
          <a:prstGeom prst="line">
            <a:avLst/>
          </a:prstGeom>
        </p:spPr>
        <p:style>
          <a:lnRef idx="2">
            <a:schemeClr val="dk1"/>
          </a:lnRef>
          <a:fillRef idx="0">
            <a:schemeClr val="dk1"/>
          </a:fillRef>
          <a:effectRef idx="1">
            <a:schemeClr val="dk1"/>
          </a:effectRef>
          <a:fontRef idx="minor">
            <a:schemeClr val="tx1"/>
          </a:fontRef>
        </p:style>
      </p:cxnSp>
    </p:spTree>
  </p:cSld>
  <p:clrMapOvr>
    <a:masterClrMapping/>
  </p:clrMapOvr>
  <p:transition spd="med">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Fig…</a:t>
            </a:r>
            <a:endParaRPr lang="en-IN" dirty="0"/>
          </a:p>
        </p:txBody>
      </p:sp>
      <p:sp>
        <p:nvSpPr>
          <p:cNvPr id="3" name="Content Placeholder 2"/>
          <p:cNvSpPr>
            <a:spLocks noGrp="1"/>
          </p:cNvSpPr>
          <p:nvPr>
            <p:ph sz="quarter" idx="1"/>
          </p:nvPr>
        </p:nvSpPr>
        <p:spPr/>
        <p:txBody>
          <a:bodyPr/>
          <a:lstStyle/>
          <a:p>
            <a:endParaRPr lang="en-IN" dirty="0"/>
          </a:p>
        </p:txBody>
      </p:sp>
      <p:sp>
        <p:nvSpPr>
          <p:cNvPr id="5" name="Flowchart: Connector 4"/>
          <p:cNvSpPr/>
          <p:nvPr/>
        </p:nvSpPr>
        <p:spPr>
          <a:xfrm>
            <a:off x="457200" y="304800"/>
            <a:ext cx="1981200" cy="1143000"/>
          </a:xfrm>
          <a:prstGeom prst="flowChartConnector">
            <a:avLst/>
          </a:prstGeom>
        </p:spPr>
        <p:style>
          <a:lnRef idx="2">
            <a:schemeClr val="dk1"/>
          </a:lnRef>
          <a:fillRef idx="1002">
            <a:schemeClr val="lt1"/>
          </a:fillRef>
          <a:effectRef idx="0">
            <a:schemeClr val="dk1"/>
          </a:effectRef>
          <a:fontRef idx="minor">
            <a:schemeClr val="dk1"/>
          </a:fontRef>
        </p:style>
        <p:txBody>
          <a:bodyPr rtlCol="0" anchor="ctr"/>
          <a:lstStyle/>
          <a:p>
            <a:pPr algn="ctr"/>
            <a:endParaRPr lang="en-IN"/>
          </a:p>
        </p:txBody>
      </p:sp>
      <p:sp>
        <p:nvSpPr>
          <p:cNvPr id="6" name="Rectangle 5"/>
          <p:cNvSpPr/>
          <p:nvPr/>
        </p:nvSpPr>
        <p:spPr>
          <a:xfrm>
            <a:off x="4800600" y="274383"/>
            <a:ext cx="4572000" cy="1015663"/>
          </a:xfrm>
          <a:prstGeom prst="rect">
            <a:avLst/>
          </a:prstGeom>
        </p:spPr>
        <p:txBody>
          <a:bodyPr wrap="square">
            <a:spAutoFit/>
          </a:bodyPr>
          <a:lstStyle/>
          <a:p>
            <a:r>
              <a:rPr lang="en-US" sz="6000" b="1" u="sng" spc="200" dirty="0" smtClean="0">
                <a:ln w="29210">
                  <a:solidFill>
                    <a:sysClr val="windowText" lastClr="000000"/>
                  </a:solidFill>
                </a:ln>
                <a:solidFill>
                  <a:sysClr val="windowText" lastClr="000000"/>
                </a:solidFill>
                <a:effectLst>
                  <a:innerShdw blurRad="50800" dist="50800" dir="8100000">
                    <a:srgbClr val="7D7D7D">
                      <a:alpha val="73000"/>
                    </a:srgbClr>
                  </a:innerShdw>
                </a:effectLst>
                <a:latin typeface="Centaur" pitchFamily="18" charset="0"/>
              </a:rPr>
              <a:t>ELLIPSE</a:t>
            </a:r>
            <a:endParaRPr lang="en-IN" sz="6000" dirty="0"/>
          </a:p>
        </p:txBody>
      </p:sp>
      <p:pic>
        <p:nvPicPr>
          <p:cNvPr id="7" name="Picture 2" descr="http://intmstat.com/plane-analytic-geometry/conic-ellipse-2a.png"/>
          <p:cNvPicPr>
            <a:picLocks noChangeAspect="1" noChangeArrowheads="1"/>
          </p:cNvPicPr>
          <p:nvPr/>
        </p:nvPicPr>
        <p:blipFill>
          <a:blip r:embed="rId2" cstate="print"/>
          <a:srcRect/>
          <a:stretch>
            <a:fillRect/>
          </a:stretch>
        </p:blipFill>
        <p:spPr bwMode="auto">
          <a:xfrm>
            <a:off x="3200400" y="3429000"/>
            <a:ext cx="3005188" cy="2971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Rectangle 7"/>
          <p:cNvSpPr/>
          <p:nvPr/>
        </p:nvSpPr>
        <p:spPr>
          <a:xfrm>
            <a:off x="457200" y="2209800"/>
            <a:ext cx="8382000" cy="64633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b="1" i="1" dirty="0" smtClean="0"/>
              <a:t>It is a path traced by a point which moves in a plane in such a way that the sum of its distance from two points in the plane is constant</a:t>
            </a:r>
            <a:r>
              <a:rPr lang="en-US" dirty="0" smtClean="0"/>
              <a:t>.</a:t>
            </a:r>
            <a:endParaRPr lang="en-IN" dirty="0"/>
          </a:p>
        </p:txBody>
      </p:sp>
      <p:pic>
        <p:nvPicPr>
          <p:cNvPr id="10243" name="Picture 3" descr="Picture"/>
          <p:cNvPicPr>
            <a:picLocks noChangeAspect="1" noChangeArrowheads="1"/>
          </p:cNvPicPr>
          <p:nvPr/>
        </p:nvPicPr>
        <p:blipFill>
          <a:blip r:embed="rId3" cstate="print"/>
          <a:srcRect/>
          <a:stretch>
            <a:fillRect/>
          </a:stretch>
        </p:blipFill>
        <p:spPr bwMode="auto">
          <a:xfrm>
            <a:off x="228600" y="228600"/>
            <a:ext cx="2683932" cy="1752600"/>
          </a:xfrm>
          <a:prstGeom prst="rect">
            <a:avLst/>
          </a:prstGeom>
          <a:noFill/>
        </p:spPr>
      </p:pic>
    </p:spTree>
  </p:cSld>
  <p:clrMapOvr>
    <a:masterClrMapping/>
  </p:clrMapOvr>
  <p:transition spd="med">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228600"/>
            <a:ext cx="7467600" cy="1143000"/>
          </a:xfrm>
        </p:spPr>
        <p:txBody>
          <a:bodyPr>
            <a:noAutofit/>
          </a:bodyPr>
          <a:lstStyle/>
          <a:p>
            <a:r>
              <a:rPr lang="en-US" sz="7200" b="1" u="sng" cap="none"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Colonna MT" pitchFamily="82" charset="0"/>
              </a:rPr>
              <a:t> </a:t>
            </a:r>
            <a:endParaRPr lang="en-IN" sz="7200" b="1" u="sng" cap="none"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Colonna MT" pitchFamily="82" charset="0"/>
            </a:endParaRPr>
          </a:p>
        </p:txBody>
      </p:sp>
      <p:sp>
        <p:nvSpPr>
          <p:cNvPr id="3" name="Content Placeholder 2"/>
          <p:cNvSpPr>
            <a:spLocks noGrp="1"/>
          </p:cNvSpPr>
          <p:nvPr>
            <p:ph sz="quarter" idx="1"/>
          </p:nvPr>
        </p:nvSpPr>
        <p:spPr>
          <a:xfrm>
            <a:off x="1143000" y="838200"/>
            <a:ext cx="9982200" cy="685800"/>
          </a:xfrm>
          <a:noFill/>
          <a:ln>
            <a:noFill/>
          </a:ln>
        </p:spPr>
        <p:style>
          <a:lnRef idx="2">
            <a:schemeClr val="dk1"/>
          </a:lnRef>
          <a:fillRef idx="1">
            <a:schemeClr val="lt1"/>
          </a:fillRef>
          <a:effectRef idx="0">
            <a:schemeClr val="dk1"/>
          </a:effectRef>
          <a:fontRef idx="minor">
            <a:schemeClr val="dk1"/>
          </a:fontRef>
        </p:style>
        <p:txBody>
          <a:bodyPr>
            <a:noAutofit/>
          </a:bodyPr>
          <a:lstStyle/>
          <a:p>
            <a:r>
              <a:rPr lang="en-US" sz="3200" b="1" u="sng" dirty="0" smtClean="0">
                <a:ln>
                  <a:solidFill>
                    <a:sysClr val="windowText" lastClr="000000"/>
                  </a:solidFill>
                </a:ln>
                <a:solidFill>
                  <a:sysClr val="windowText" lastClr="000000"/>
                </a:solidFill>
              </a:rPr>
              <a:t>Ellipse in our surrounding-</a:t>
            </a:r>
            <a:endParaRPr lang="en-IN" sz="3200" b="1" u="sng" dirty="0">
              <a:ln>
                <a:solidFill>
                  <a:sysClr val="windowText" lastClr="000000"/>
                </a:solidFill>
              </a:ln>
              <a:solidFill>
                <a:sysClr val="windowText" lastClr="000000"/>
              </a:solidFill>
            </a:endParaRPr>
          </a:p>
        </p:txBody>
      </p:sp>
      <p:pic>
        <p:nvPicPr>
          <p:cNvPr id="3074" name="Picture 2" descr="http://britton.disted.camosun.bc.ca/ellihula.GIF"/>
          <p:cNvPicPr>
            <a:picLocks noChangeAspect="1" noChangeArrowheads="1"/>
          </p:cNvPicPr>
          <p:nvPr/>
        </p:nvPicPr>
        <p:blipFill>
          <a:blip r:embed="rId2" cstate="print"/>
          <a:srcRect/>
          <a:stretch>
            <a:fillRect/>
          </a:stretch>
        </p:blipFill>
        <p:spPr bwMode="auto">
          <a:xfrm>
            <a:off x="6781800" y="2667000"/>
            <a:ext cx="2362200" cy="4191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076" name="Picture 4" descr="http://britton.disted.camosun.bc.ca/elliplanet.JPG"/>
          <p:cNvPicPr>
            <a:picLocks noChangeAspect="1" noChangeArrowheads="1"/>
          </p:cNvPicPr>
          <p:nvPr/>
        </p:nvPicPr>
        <p:blipFill>
          <a:blip r:embed="rId3" cstate="print"/>
          <a:srcRect/>
          <a:stretch>
            <a:fillRect/>
          </a:stretch>
        </p:blipFill>
        <p:spPr bwMode="auto">
          <a:xfrm>
            <a:off x="1828800" y="2667000"/>
            <a:ext cx="5148146" cy="251278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078" name="Picture 6" descr="http://britton.disted.camosun.bc.ca/elliglass.GIF"/>
          <p:cNvPicPr>
            <a:picLocks noChangeAspect="1" noChangeArrowheads="1"/>
          </p:cNvPicPr>
          <p:nvPr/>
        </p:nvPicPr>
        <p:blipFill>
          <a:blip r:embed="rId4" cstate="print"/>
          <a:srcRect/>
          <a:stretch>
            <a:fillRect/>
          </a:stretch>
        </p:blipFill>
        <p:spPr bwMode="auto">
          <a:xfrm>
            <a:off x="0" y="4876800"/>
            <a:ext cx="2150806" cy="1981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080" name="Picture 8" descr="http://britton.disted.camosun.bc.ca/ellisolar.JPG"/>
          <p:cNvPicPr>
            <a:picLocks noChangeAspect="1" noChangeArrowheads="1"/>
          </p:cNvPicPr>
          <p:nvPr/>
        </p:nvPicPr>
        <p:blipFill>
          <a:blip r:embed="rId5" cstate="print"/>
          <a:srcRect/>
          <a:stretch>
            <a:fillRect/>
          </a:stretch>
        </p:blipFill>
        <p:spPr bwMode="auto">
          <a:xfrm>
            <a:off x="1828800" y="4495800"/>
            <a:ext cx="5105400" cy="2362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082" name="Picture 10" descr="http://britton.disted.camosun.bc.ca/elliatom.GIF"/>
          <p:cNvPicPr>
            <a:picLocks noChangeAspect="1" noChangeArrowheads="1"/>
          </p:cNvPicPr>
          <p:nvPr/>
        </p:nvPicPr>
        <p:blipFill>
          <a:blip r:embed="rId6" cstate="print"/>
          <a:srcRect/>
          <a:stretch>
            <a:fillRect/>
          </a:stretch>
        </p:blipFill>
        <p:spPr bwMode="auto">
          <a:xfrm>
            <a:off x="0" y="2667000"/>
            <a:ext cx="1828800" cy="21336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2" descr="http://britton.disted.camosun.bc.ca/elliorbit.GIF"/>
          <p:cNvPicPr>
            <a:picLocks noChangeAspect="1" noChangeArrowheads="1" noCrop="1"/>
          </p:cNvPicPr>
          <p:nvPr/>
        </p:nvPicPr>
        <p:blipFill>
          <a:blip r:embed="rId7" cstate="print"/>
          <a:srcRect/>
          <a:stretch>
            <a:fillRect/>
          </a:stretch>
        </p:blipFill>
        <p:spPr bwMode="auto">
          <a:xfrm>
            <a:off x="0" y="2336927"/>
            <a:ext cx="9144000" cy="4521073"/>
          </a:xfrm>
          <a:prstGeom prst="rect">
            <a:avLst/>
          </a:prstGeom>
          <a:noFill/>
        </p:spPr>
      </p:pic>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16" fill="hold" nodeType="clickEffect">
                                  <p:stCondLst>
                                    <p:cond delay="0"/>
                                  </p:stCondLst>
                                  <p:childTnLst>
                                    <p:animEffect transition="out" filter="diamond(in)">
                                      <p:cBhvr>
                                        <p:cTn id="6" dur="2000"/>
                                        <p:tgtEl>
                                          <p:spTgt spid="12"/>
                                        </p:tgtEl>
                                      </p:cBhvr>
                                    </p:animEffect>
                                    <p:set>
                                      <p:cBhvr>
                                        <p:cTn id="7"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428631"/>
            <a:ext cx="7451678" cy="857262"/>
          </a:xfrm>
        </p:spPr>
        <p:txBody>
          <a:bodyPr>
            <a:normAutofit fontScale="90000"/>
          </a:bodyPr>
          <a:lstStyle/>
          <a:p>
            <a:r>
              <a:rPr lang="en-US" b="1" u="sng" dirty="0" smtClean="0">
                <a:ln>
                  <a:solidFill>
                    <a:schemeClr val="tx1"/>
                  </a:solidFill>
                </a:ln>
                <a:solidFill>
                  <a:schemeClr val="tx1"/>
                </a:solidFill>
              </a:rPr>
              <a:t>   </a:t>
            </a:r>
            <a:br>
              <a:rPr lang="en-US" b="1" u="sng" dirty="0" smtClean="0">
                <a:ln>
                  <a:solidFill>
                    <a:schemeClr val="tx1"/>
                  </a:solidFill>
                </a:ln>
                <a:solidFill>
                  <a:schemeClr val="tx1"/>
                </a:solidFill>
              </a:rPr>
            </a:br>
            <a:r>
              <a:rPr lang="en-US" b="1" dirty="0" smtClean="0">
                <a:ln>
                  <a:solidFill>
                    <a:schemeClr val="tx1"/>
                  </a:solidFill>
                </a:ln>
                <a:solidFill>
                  <a:schemeClr val="tx1"/>
                </a:solidFill>
              </a:rPr>
              <a:t>      Terms </a:t>
            </a:r>
            <a:r>
              <a:rPr lang="en-US" b="1" dirty="0" smtClean="0">
                <a:ln>
                  <a:solidFill>
                    <a:schemeClr val="tx1"/>
                  </a:solidFill>
                </a:ln>
                <a:solidFill>
                  <a:schemeClr val="tx1"/>
                </a:solidFill>
              </a:rPr>
              <a:t>related to ellipse -</a:t>
            </a:r>
            <a:endParaRPr lang="en-IN" b="1" dirty="0">
              <a:ln>
                <a:solidFill>
                  <a:schemeClr val="tx1"/>
                </a:solidFill>
              </a:ln>
              <a:solidFill>
                <a:schemeClr val="tx1"/>
              </a:solidFill>
            </a:endParaRPr>
          </a:p>
        </p:txBody>
      </p:sp>
      <p:sp>
        <p:nvSpPr>
          <p:cNvPr id="3" name="Content Placeholder 2"/>
          <p:cNvSpPr>
            <a:spLocks noGrp="1"/>
          </p:cNvSpPr>
          <p:nvPr>
            <p:ph sz="quarter" idx="1"/>
          </p:nvPr>
        </p:nvSpPr>
        <p:spPr/>
        <p:txBody>
          <a:bodyPr/>
          <a:lstStyle/>
          <a:p>
            <a:r>
              <a:rPr lang="en-IN" dirty="0" smtClean="0"/>
              <a:t>ELLIPSE…</a:t>
            </a:r>
            <a:endParaRPr lang="en-IN" dirty="0"/>
          </a:p>
        </p:txBody>
      </p:sp>
      <p:sp>
        <p:nvSpPr>
          <p:cNvPr id="8193" name="Rectangle 1"/>
          <p:cNvSpPr>
            <a:spLocks noChangeArrowheads="1"/>
          </p:cNvSpPr>
          <p:nvPr/>
        </p:nvSpPr>
        <p:spPr bwMode="auto">
          <a:xfrm>
            <a:off x="76200" y="351475"/>
            <a:ext cx="8839200" cy="2954655"/>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 typeface="Wingdings" pitchFamily="2" charset="2"/>
              <a:buChar char="Ø"/>
              <a:tabLst/>
            </a:pPr>
            <a:r>
              <a:rPr kumimoji="0" lang="en-GB" i="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The fixed points in the plane are the two focus points of an ellipse, jointly called the foci</a:t>
            </a:r>
            <a:r>
              <a:rPr kumimoji="0" lang="en-GB" i="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a:t>
            </a:r>
          </a:p>
          <a:p>
            <a:pPr marL="0" marR="0" lvl="0" indent="0" algn="l" defTabSz="914400" rtl="0" eaLnBrk="1" fontAlgn="base" latinLnBrk="0" hangingPunct="1">
              <a:lnSpc>
                <a:spcPct val="100000"/>
              </a:lnSpc>
              <a:spcBef>
                <a:spcPct val="0"/>
              </a:spcBef>
              <a:spcAft>
                <a:spcPct val="0"/>
              </a:spcAft>
              <a:buClrTx/>
              <a:buSzTx/>
              <a:tabLst/>
            </a:pPr>
            <a:endParaRPr kumimoji="0" lang="en-GB" sz="1600" i="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Wingdings" pitchFamily="2" charset="2"/>
              <a:buChar char="Ø"/>
              <a:tabLst/>
            </a:pPr>
            <a:r>
              <a:rPr kumimoji="0" lang="en-GB" i="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The line segment passing through the foci of an ellipse and touching it is called the major axis of the </a:t>
            </a:r>
            <a:r>
              <a:rPr kumimoji="0" lang="en-GB" i="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ellipse</a:t>
            </a:r>
          </a:p>
          <a:p>
            <a:pPr marL="0" marR="0" lvl="0" indent="0" algn="l" defTabSz="914400" rtl="0" eaLnBrk="0" fontAlgn="base" latinLnBrk="0" hangingPunct="0">
              <a:lnSpc>
                <a:spcPct val="100000"/>
              </a:lnSpc>
              <a:spcBef>
                <a:spcPct val="0"/>
              </a:spcBef>
              <a:spcAft>
                <a:spcPct val="0"/>
              </a:spcAft>
              <a:buClrTx/>
              <a:buSzTx/>
              <a:tabLst/>
            </a:pPr>
            <a:endParaRPr kumimoji="0" lang="en-GB" i="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tabLst/>
            </a:pPr>
            <a:endParaRPr kumimoji="0" lang="en-GB" i="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Wingdings" pitchFamily="2" charset="2"/>
              <a:buChar char="Ø"/>
              <a:tabLst/>
            </a:pPr>
            <a:r>
              <a:rPr kumimoji="0" lang="en-GB" i="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The </a:t>
            </a:r>
            <a:r>
              <a:rPr kumimoji="0" lang="en-GB" i="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two points where the major axis touches the ellipse are called the vertices of the ellipse</a:t>
            </a:r>
            <a:r>
              <a:rPr kumimoji="0" lang="en-GB" i="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a:t>
            </a:r>
          </a:p>
          <a:p>
            <a:pPr marL="0" marR="0" lvl="0" indent="0" algn="l" defTabSz="914400" rtl="0" eaLnBrk="0" fontAlgn="base" latinLnBrk="0" hangingPunct="0">
              <a:lnSpc>
                <a:spcPct val="100000"/>
              </a:lnSpc>
              <a:spcBef>
                <a:spcPct val="0"/>
              </a:spcBef>
              <a:spcAft>
                <a:spcPct val="0"/>
              </a:spcAft>
              <a:buClrTx/>
              <a:buSzTx/>
              <a:tabLst/>
            </a:pPr>
            <a:endParaRPr kumimoji="0" lang="en-GB" sz="1600" i="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Wingdings" pitchFamily="2" charset="2"/>
              <a:buChar char="Ø"/>
              <a:tabLst/>
            </a:pPr>
            <a:r>
              <a:rPr kumimoji="0" lang="en-GB" i="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The mid-point of the major axis, or the midpoint of the line segment joining the foci of an ellipse, is called the centre of the ellipse</a:t>
            </a:r>
            <a:r>
              <a:rPr kumimoji="0" lang="en-GB" i="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rPr>
              <a:t>.</a:t>
            </a:r>
          </a:p>
          <a:p>
            <a:pPr marL="0" marR="0" lvl="0" indent="0" algn="l" defTabSz="914400" rtl="0" eaLnBrk="0" fontAlgn="base" latinLnBrk="0" hangingPunct="0">
              <a:lnSpc>
                <a:spcPct val="100000"/>
              </a:lnSpc>
              <a:spcBef>
                <a:spcPct val="0"/>
              </a:spcBef>
              <a:spcAft>
                <a:spcPct val="0"/>
              </a:spcAft>
              <a:buClrTx/>
              <a:buSzTx/>
              <a:tabLst/>
            </a:pPr>
            <a:endParaRPr kumimoji="0" lang="en-GB" sz="1600" i="0" u="none" strike="noStrike" cap="none" normalizeH="0" baseline="0" dirty="0" smtClean="0">
              <a:ln>
                <a:solidFill>
                  <a:sysClr val="windowText" lastClr="000000"/>
                </a:solidFill>
              </a:ln>
              <a:solidFill>
                <a:sysClr val="windowText" lastClr="000000"/>
              </a:solidFill>
              <a:effectLst/>
              <a:latin typeface="Times New Roman" pitchFamily="18" charset="0"/>
              <a:cs typeface="Times New Roman" pitchFamily="18" charset="0"/>
            </a:endParaRPr>
          </a:p>
        </p:txBody>
      </p:sp>
      <p:pic>
        <p:nvPicPr>
          <p:cNvPr id="8194" name="Picture 2" descr="http://www.learnnext.com/media/images/lessonImg/LSM11Conic_Sections_-_Ellipse_files/image003.jpg"/>
          <p:cNvPicPr>
            <a:picLocks noChangeAspect="1" noChangeArrowheads="1"/>
          </p:cNvPicPr>
          <p:nvPr/>
        </p:nvPicPr>
        <p:blipFill>
          <a:blip r:embed="rId2" cstate="print"/>
          <a:srcRect/>
          <a:stretch>
            <a:fillRect/>
          </a:stretch>
        </p:blipFill>
        <p:spPr bwMode="auto">
          <a:xfrm>
            <a:off x="4038600" y="3733800"/>
            <a:ext cx="4800600" cy="2895600"/>
          </a:xfrm>
          <a:prstGeom prst="rect">
            <a:avLst/>
          </a:prstGeom>
          <a:noFill/>
        </p:spPr>
      </p:pic>
      <p:pic>
        <p:nvPicPr>
          <p:cNvPr id="8195" name="Picture 3" descr="http://www.learnnext.com/media/images/lessonImg/LSM11Conic_Sections_-_Ellipse_files/image004.jpg"/>
          <p:cNvPicPr>
            <a:picLocks noChangeAspect="1" noChangeArrowheads="1"/>
          </p:cNvPicPr>
          <p:nvPr/>
        </p:nvPicPr>
        <p:blipFill>
          <a:blip r:embed="rId3" cstate="print"/>
          <a:srcRect/>
          <a:stretch>
            <a:fillRect/>
          </a:stretch>
        </p:blipFill>
        <p:spPr bwMode="auto">
          <a:xfrm>
            <a:off x="228600" y="3810000"/>
            <a:ext cx="3657600" cy="2895600"/>
          </a:xfrm>
          <a:prstGeom prst="rect">
            <a:avLst/>
          </a:prstGeom>
          <a:noFill/>
        </p:spPr>
      </p:pic>
    </p:spTree>
  </p:cSld>
  <p:clrMapOvr>
    <a:masterClrMapping/>
  </p:clrMapOvr>
  <p:transition spd="med">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609600"/>
            <a:ext cx="7162800" cy="5509200"/>
          </a:xfrm>
          <a:prstGeom prst="rect">
            <a:avLst/>
          </a:prstGeom>
        </p:spPr>
        <p:txBody>
          <a:bodyPr wrap="square">
            <a:spAutoFit/>
          </a:bodyPr>
          <a:lstStyle/>
          <a:p>
            <a:pPr lvl="0" eaLnBrk="0" fontAlgn="base" hangingPunct="0">
              <a:spcBef>
                <a:spcPct val="0"/>
              </a:spcBef>
              <a:spcAft>
                <a:spcPct val="0"/>
              </a:spcAft>
              <a:buFont typeface="Wingdings" pitchFamily="2" charset="2"/>
              <a:buChar char="Ø"/>
            </a:pPr>
            <a:r>
              <a:rPr lang="en-GB" sz="3200" dirty="0">
                <a:ln>
                  <a:solidFill>
                    <a:sysClr val="windowText" lastClr="000000"/>
                  </a:solidFill>
                </a:ln>
                <a:solidFill>
                  <a:sysClr val="windowText" lastClr="000000"/>
                </a:solidFill>
                <a:latin typeface="Times New Roman" pitchFamily="18" charset="0"/>
                <a:cs typeface="Times New Roman" pitchFamily="18" charset="0"/>
              </a:rPr>
              <a:t>The line segment passing through the centre of an ellipse and perpendicular to the major axis is called the minor axis of the ellipse.</a:t>
            </a:r>
          </a:p>
          <a:p>
            <a:pPr lvl="0" eaLnBrk="0" fontAlgn="base" hangingPunct="0">
              <a:spcBef>
                <a:spcPct val="0"/>
              </a:spcBef>
              <a:spcAft>
                <a:spcPct val="0"/>
              </a:spcAft>
              <a:buFont typeface="Wingdings" pitchFamily="2" charset="2"/>
              <a:buChar char="Ø"/>
            </a:pPr>
            <a:r>
              <a:rPr lang="en-GB" sz="3200" dirty="0">
                <a:ln>
                  <a:solidFill>
                    <a:sysClr val="windowText" lastClr="000000"/>
                  </a:solidFill>
                </a:ln>
                <a:solidFill>
                  <a:sysClr val="windowText" lastClr="000000"/>
                </a:solidFill>
                <a:latin typeface="Times New Roman" pitchFamily="18" charset="0"/>
                <a:cs typeface="Times New Roman" pitchFamily="18" charset="0"/>
              </a:rPr>
              <a:t>Semi-major axis = ½ major axis = a</a:t>
            </a:r>
          </a:p>
          <a:p>
            <a:pPr lvl="0" eaLnBrk="0" fontAlgn="base" hangingPunct="0">
              <a:spcBef>
                <a:spcPct val="0"/>
              </a:spcBef>
              <a:spcAft>
                <a:spcPct val="0"/>
              </a:spcAft>
              <a:buFont typeface="Wingdings" pitchFamily="2" charset="2"/>
              <a:buChar char="Ø"/>
            </a:pPr>
            <a:r>
              <a:rPr lang="en-GB" sz="3200" dirty="0">
                <a:ln>
                  <a:solidFill>
                    <a:sysClr val="windowText" lastClr="000000"/>
                  </a:solidFill>
                </a:ln>
                <a:solidFill>
                  <a:sysClr val="windowText" lastClr="000000"/>
                </a:solidFill>
                <a:latin typeface="Times New Roman" pitchFamily="18" charset="0"/>
                <a:cs typeface="Times New Roman" pitchFamily="18" charset="0"/>
              </a:rPr>
              <a:t>Semi-minor axis = ½ minor axis = b</a:t>
            </a:r>
          </a:p>
          <a:p>
            <a:pPr lvl="0" eaLnBrk="0" fontAlgn="base" hangingPunct="0">
              <a:spcBef>
                <a:spcPct val="0"/>
              </a:spcBef>
              <a:spcAft>
                <a:spcPct val="0"/>
              </a:spcAft>
              <a:buFont typeface="Wingdings" pitchFamily="2" charset="2"/>
              <a:buChar char="Ø"/>
            </a:pPr>
            <a:r>
              <a:rPr lang="en-GB" sz="3200" dirty="0">
                <a:ln>
                  <a:solidFill>
                    <a:sysClr val="windowText" lastClr="000000"/>
                  </a:solidFill>
                </a:ln>
                <a:solidFill>
                  <a:sysClr val="windowText" lastClr="000000"/>
                </a:solidFill>
                <a:latin typeface="Times New Roman" pitchFamily="18" charset="0"/>
                <a:cs typeface="Times New Roman" pitchFamily="18" charset="0"/>
              </a:rPr>
              <a:t>Eccentricity of an ellipse is the ratio of the distances from the centre of the ellipse to </a:t>
            </a:r>
            <a:r>
              <a:rPr lang="en-GB" sz="3200" dirty="0" err="1">
                <a:ln>
                  <a:solidFill>
                    <a:sysClr val="windowText" lastClr="000000"/>
                  </a:solidFill>
                </a:ln>
                <a:solidFill>
                  <a:sysClr val="windowText" lastClr="000000"/>
                </a:solidFill>
                <a:latin typeface="Times New Roman" pitchFamily="18" charset="0"/>
                <a:cs typeface="Times New Roman" pitchFamily="18" charset="0"/>
              </a:rPr>
              <a:t>onr</a:t>
            </a:r>
            <a:r>
              <a:rPr lang="en-GB" sz="3200" dirty="0">
                <a:ln>
                  <a:solidFill>
                    <a:sysClr val="windowText" lastClr="000000"/>
                  </a:solidFill>
                </a:ln>
                <a:solidFill>
                  <a:sysClr val="windowText" lastClr="000000"/>
                </a:solidFill>
                <a:latin typeface="Times New Roman" pitchFamily="18" charset="0"/>
                <a:cs typeface="Times New Roman" pitchFamily="18" charset="0"/>
              </a:rPr>
              <a:t>=e of the foci and to one of the vertices of the ellipse</a:t>
            </a:r>
            <a:r>
              <a:rPr lang="en-GB" sz="3200" dirty="0">
                <a:ln>
                  <a:solidFill>
                    <a:srgbClr val="FF0000"/>
                  </a:solidFill>
                </a:ln>
                <a:solidFill>
                  <a:srgbClr val="FF0000"/>
                </a:solidFill>
                <a:latin typeface="Times New Roman" pitchFamily="18" charset="0"/>
                <a:cs typeface="Times New Roman" pitchFamily="18" charset="0"/>
              </a:rPr>
              <a:t>. E=c/a, b^2=a^2(1-e^2).  e&lt;1</a:t>
            </a:r>
          </a:p>
        </p:txBody>
      </p:sp>
    </p:spTree>
    <p:extLst>
      <p:ext uri="{BB962C8B-B14F-4D97-AF65-F5344CB8AC3E}">
        <p14:creationId xmlns:p14="http://schemas.microsoft.com/office/powerpoint/2010/main" val="4081753313"/>
      </p:ext>
    </p:extLst>
  </p:cSld>
  <p:clrMapOvr>
    <a:masterClrMapping/>
  </p:clrMapOvr>
  <p:transition spd="med">
    <p:fade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696200" cy="1143000"/>
          </a:xfrm>
        </p:spPr>
        <p:txBody>
          <a:bodyPr>
            <a:normAutofit fontScale="90000"/>
          </a:bodyPr>
          <a:lstStyle/>
          <a:p>
            <a:r>
              <a:rPr lang="en-US" sz="4400" u="sng" dirty="0" smtClean="0">
                <a:ln>
                  <a:solidFill>
                    <a:sysClr val="windowText" lastClr="000000"/>
                  </a:solidFill>
                </a:ln>
                <a:solidFill>
                  <a:sysClr val="windowText" lastClr="000000"/>
                </a:solidFill>
              </a:rPr>
              <a:t>Equations of ellipse </a:t>
            </a:r>
            <a:r>
              <a:rPr lang="en-US" u="sng" dirty="0" smtClean="0"/>
              <a:t/>
            </a:r>
            <a:br>
              <a:rPr lang="en-US" u="sng" dirty="0" smtClean="0"/>
            </a:br>
            <a:endParaRPr lang="en-IN" u="sng" dirty="0"/>
          </a:p>
        </p:txBody>
      </p:sp>
      <p:sp>
        <p:nvSpPr>
          <p:cNvPr id="3" name="Content Placeholder 2"/>
          <p:cNvSpPr>
            <a:spLocks noGrp="1"/>
          </p:cNvSpPr>
          <p:nvPr>
            <p:ph sz="quarter" idx="1"/>
          </p:nvPr>
        </p:nvSpPr>
        <p:spPr>
          <a:xfrm>
            <a:off x="1219200" y="1600200"/>
            <a:ext cx="6324600" cy="5257800"/>
          </a:xfrm>
        </p:spPr>
        <p:style>
          <a:lnRef idx="2">
            <a:schemeClr val="accent2"/>
          </a:lnRef>
          <a:fillRef idx="1">
            <a:schemeClr val="lt1"/>
          </a:fillRef>
          <a:effectRef idx="0">
            <a:schemeClr val="accent2"/>
          </a:effectRef>
          <a:fontRef idx="minor">
            <a:schemeClr val="dk1"/>
          </a:fontRef>
        </p:style>
        <p:txBody>
          <a:bodyPr/>
          <a:lstStyle/>
          <a:p>
            <a:endParaRPr lang="en-IN" dirty="0"/>
          </a:p>
        </p:txBody>
      </p:sp>
      <p:sp>
        <p:nvSpPr>
          <p:cNvPr id="9218" name="AutoShape 2" descr="data:image/png;base64,iVBORw0KGgoAAAANSUhEUgAAAUEAAACdCAMAAAAdWzrjAAABMlBMVEX///8AAP9kZGQAwP9kz//u+f/Ozs6L2f8AAADLy8uysrLPz88Avf/T09Ovr6/9/f/29v/w8PBgYGCU3P/29vbi4uJbW1vf3///AADCwsLY2P+3t7fv7//p6enm5v+pqf+WlpbR0f+7u/9iYv+vr//r6//09P+KioqioqKdnf/b29tra/9xcXGMjP+Bgf+FhYV4eHi/v/9wcP+Jif/IyP9SUv+jo//N7f+05f96ev9NTf85Of9YWP+1tf8AuP/MzP8pKf80NP8iIv9eXv8oKChPT09DQ/+UlP8YGP86Ojqp4v/g9P8AAMtRUVEjIyP/7e1u0f8AAKz/t7cAAOz/4OC2wccAi8iiosMeRlgAAF6u1utQUF8WFhb/y8v7Jyf/ODi1tc//oaEAAMGXl8t/f6z/0dEAbr/bAAAXNElEQVR4nO1di3/aOpaWSENjAgYnBgrmYV6JeQQCebQkEPJoQtLedjp3Zvfu7N65s7O79///F1aSTcC2JMuvNrfT7/eDBCys40/nHB3J0jEAfIwXi1OESu6uBXL9GQDLG49f0HB6EOBHKySYR4qnDSxcGYxhDSxgEWRh2ffps4tiCOG8MX44Ox2PT5q5GWKwhRgsLlhFz1kHFi3YCCECh8FzOB+PxxegiRg8RQyCMaupxhXWSWYQTrMhxPNEf4reyg0wbAFwdMYpWGuxj8XEIKjBHHrvggPEYA7ydGnCYrCfBX1yltiAGayjvysGx0uQm3T6R+irZb82RwdbNVyu+Hg9nQ67YDrpTDv9Jfom2x+uTkIYrNeDScBhsIiuvTIGoLJicFID9Wa9X8MNWm9mQYVIAsAU9ifDSWUxGdfH5/0O+qbdMgkvZ0k7VPqxsdi/azQewDODnccHMIFTMJmC8yIYDsHyDJgUTvugAZFE7T4cgtYQHNyMc33LPAiD3W4wCbgMnjbm3TWDR7Bcho/FMuyAFjoIKo/lImnGDvrmGhW8a8DHWgN96F5itk20UdN2LsK4ai76Z83mJVjrYPcByXuA5O3UW6egDOBkCPu4IGIwd1YHy04NZnGRc3gyWRlWXFZchO15d4NBgHoSrPlIFtSMqIVvT/oQU4MZbN7kGnMwOyJ2BfvDx5l1lutOCOm8ga0YW8KKweUDEqdCZD65QdI9935IatC+qB0R06rBg/oNeHbQ8TGYA535mkHcFyP1B5MJKM5gF5zMLBkwg7nH8XmNMIiKIIks6bInsXpBqycBbTuDWAdrjVyljUSx/CRhEECIL8vSwTJYWIYSIMhYw7MnyY1zmCBLBzGD0xaYozACDB+LoImL4EYHbYhUgTCIdXAVPCwP8OXFh/LZXbFcPp+D1kMu27/Mgel1rgMnxcs2OD8rNs5RGAYvSMnJGZKv8ZhFDE6L1030BYRzcqRShu0aUYxAYDPYacJFuVycISGQQ4FNVPUc9B/H9WvE5bx4AsAFhGNSEs6RLBeIqbvbU+QDkcuGl6ZwEGGK2oIZ7oTEebtdR+h02u1ipd4uHqAXMolzxFCxco7bbtE2fXCjXsP9CNbByjkRu900z1Gsz+unqCAzkuSDzWADnRihCZqIn+a8Dcbo1Tpp1BEbiwYyWZBrn5KSuTZuzDv0mi0XdSxwo21StmjP0Y/AQT1mW7ahAhn9VpHEhLgniRIcK6ZhHUPZUaktsS/BVvzNcQSX9AOmyQxhwLCFAX8Mori0Rj3QhWdIzcrwJt6eVwiVA4bPODjgHg4IfwzmKhW6CeQOsrzD3zN8WvEPuPCDwbD4wWBYfBcM6vo3PEMQBsMKnNelcCdwQM/nR6HPcBj0twEYDCtwVq/KmTAnoGAv9BkCG2OwH4YVWPOlhDr120Nj49iA9/sStb2UQmLjoHrsR6JNuBgsJekFicCSdeU8gVWD9q32KYX/6OYnmVEJ9XwM+5JKplwKIoNrE5LGOFAg70YPvVUDG7GLwV2ZUbBEBCbmxxWYJYtifn+oPp9LEJ8ZhS07KP2KGpTFMsbuDuPAyhB28kgDeWfgw8FghlXdSuCdnofAOwwXN1LJH/keiS5LPvzgr3n8LiHdto939kwDzP8K5NGI1e4IJXKJShVkHK7D6MmyjDT4vgeM0YilqJ5wMCgRzVbyIONseUvgTxkscIp9ws9V/J4EisOY9/IpGf2s9wTA8eg4LyygQTyGvLM3srNeKkkp4rsGVK+xIRD5HdLk0Sfb94oOjlMZ1K6lJ2FhaHAw+J44qCcNHN7bD5RKJRkL7FXdIbFwY6dwaL/gVEa57+GvChx1oeHY9Lk9Uq8qpxBk7Lm0nZLpjgfcXmRlFHkD9HDNGj5BCquHkkiZWqIx7U4IDgZ3iKZXDVzjqjoNWAITBj2qK5g+UiLtrZgXjBXOkHXTjD/5dDgWg4D8XJWSCBI6YfazBnSi7mIMogsl5XbxCZL4q+Mdy8ziYBBxdYydTua5OnUlsCCDpqe0Lhj9Tnn/q2IW8MugRVDKUa86WvWlggwOnF1yQq6a/8TDoOSwtWeBvRj8ZDJoOIpVjYG9gDCq+IeGnFESNs+MmlPSkticBx4+1XInx1ZXtoImKYcl8lPNw5F6wMGgNd4aHSsOMarYdSOBSx7V9TBBhpGvFmx+8FCRSrpZYdWnhNjYBuhk9orRp0wCd2heTboq4AzbNAUcmlqJwwtBqJTIytkXm9W5AnQk8C4ReGfXoxIsz17efcHqHtEB2YfJ9Mil6e+5hayGYUN9wvbUY7f8vco85IBxT5HewaD6hGvKs6t78qrO2Yk7IIubTGHHtHzuIDpDO1/B/nGkvpd01gmqfrwKLVx2jer41dFGj4d2uzR4RlHiRJIuDKzaeGpPPea4KEUpsePlvLAGgmcT5VWGg3dOdVWF8qXu8Gw8lfHyATYMgo72o5j0PE5gOCQQYtA/dBqt/lAtYHELjqYLxGA1MTh+fzzw3WEJIQ4GjwfHT4nBwM9UgTAwgwlRFDamezYuKlkQP4PNeHYlDIfNeDKYEa5uT1//atOKfci7WbFKxJUcevNNrVhLaZqWclhFMiYrDm8wiqxheR19EIdBo6BzeoAC+5CF6qDgyyWbyBs7GZfLEmFQOS7w5pQPPRksFZwRuggy9wVWt65muDGO9wx4RoRm93lTmuy6WBEGeyq3up5nPFACVV2gHgeQXnLmcQLfaulZjRn+1ooJQSsOWp1qXWcQBvk49BPHbUI3Y3Dm3L9fiDHInPv3gmKNYXTxKVUhqLoalEGTuowWPgYzIcRgLxW4OlNVjGrQ66Uj+3R8H9SKiTlJOx7DbXGIMJjZ0T8HPH2GjOJG98d6wBO4YBRkHQ/Ugrap+kkuyEBVlKja1IPBTOFYroaoTtMHhTy+3qjkRaNuI5RHGOk9gejBB/gMSnLIPgBP9QQIG5jA7IWLPw+zIvGXD3AZzMjmKzDw1HZkYQMwZ/kUPcwZ8OWovGjcN7gMFkBIDcITfJGFDcCcuCykwly/VEJDyDBK4QKXQaQ9RgKEWNg7wgscImxwRTeM90aY+xqGYeiREshnEFV3r4eYvKqiC9bF70IIQM2r1XChZd7XlKoA+D1JvqqGqlDJRxxJv0B8F2tYvymiYTDkEtI/NKJhMMKA5Q+HaBj0WHjxXeOHHwyLCBjMPr/9SyIsg+PxOYTwbxC2xnPCYl6WlaqckkFSlksAr31T0adsT05poJSSMwB9QgUiEP2FIByDkxaEN8Vy8b+K5SMIz2Y1FAJKkqpIuxLIJ5M9sJuUqir+VMWr6HrJZB6gT6hAROK/AIRgsNjF+9cJzHHW+RmcnXJ/crUdvLqXiuAMTh4vy440PpXGEvbpG5AJXqe/BK7uxSIog9mLlf5hrGfc6xeQSeH21tbWx4D1vVwEZHD+cLSpfxtTYAcLyEqa8SG9ld4PVt8LRjAGu9CepMo2iViEZ9TYZvtqayv95bsLewIxOIeOjBT2+2aIQtqvXqeRFae/OzMOwqBTA12gaiH2ghgBKgyJTKRTlE4EYNClgc5F03Qt3L9KY1y9819jSGixrM1bwT+DNA10zc0USfYUJ7Zf+64tCrw0Bt0aSLsdVYSUJExfncGD8hr0IKuX3AW9XTJUSipqkoyldnsgs5usZtFXajW5m7EKJOnz7X4ZzM0EE3wtKHHhV2VweHJydAbXeDw6ORm6MnmW5BR6yUk8XK+S8XwGj+c1We7hTXxqT5Y1XGAXyIxN0X4ZPBXNNHfw4E58+pUYLBfRIB3OZrOzOshms9iK0Xv5An1zDeFDrSycT3JLYBTqk8EazTgZZ4Gu7Ltfg8HcyRDCVnPeXH+14QfL8zkazc+OxFI27osMAHwy2HqgJq2izvIfQec3sTN4cAofzy7mjlDKsR88W3s4u4FLzvh9VRDFXt4DAH8MnrpIMUHfrzl1usy4Gexewgl/cmgFPK+09GJHbBTqj8G7Ez+ly7eOdo6Vwdz142UzR2OFulgzV7u8pbukFbbRGCrtLbEvBiesrNSMtVCXDpWNk8HuzS1rpMSKB8d92OWkltzHo1DvGU1fDLYY+RtZy5PKX43B8eNNk0kGM6LO1q5vmTkns+Yg9JVX1X4YZHlB9gIvhyeMi8HKuZlzmgHe0pM5HDL6ZWsUmn7rUbkfBltML8hq5MaNzexjYvAAwuCZIyt9uKBq7/b29sfX6M3LjH0wWAmQttkeE8bD4BSe83OXeix/OocPDAewLTIf7IPBswtmAlPm0P3Ilng3FgZPYNOjhNfMQgVe0w9EziA7hy5zoas9E3UcDE6hZwToOTfTebykG3K0DM6Z/QhvqfDyYVOi6Bn01kBGPGgDQwsjZrDNYZC9Nv7kYlOiyBkU0EAhIC2kTDdEy2AO+hqPrLCAG2n5I2dwKaCBrnExFRV46/4yWgazvKfkcPIYWY8PMCWKmMHKtZAGCs1RdyiRRrQMji85qcQ5KzCHG0F1xAxmH8UeO1ESWqVTcT+lJFoGH1bJ7lWgPv8HrP89n9FhSRQtg7Noc9i33LNxkTJ4Zg0gJRk8WVaxJyP79VqsX4yNwQbtjo2salZuAZy5seTnPmfDNSUcC4N4P5CVAdVM6Hfosd0kPgaHlLGwLK1DK/yXpA8SvVfXdE4fR8qgFcuQrdoFYObA2MtrKQA+Af7WseXlWqJIGaR0bfhmkGbdEDKTveKtjMJ3O52hUaQMWvE0oWpgZEhyrYHylDQl5a3lX64jwkgZvHB7QbKL8rCqJ3T018g83afMzZWituz0hHEwiIvvyb1dnNPz2Ey7hncL8na6bTIY5XqFmTs+xXRVjZE60skGTiKen40aDQeDH0Va3CeDWJ5E3vSEI51sYM/r/F8eXfCPBwRtiIQZzP9qXpTy3kwDkGBkC6NiOPMu44Qog5bbRp4ZZ6NOGaAn6XlDzZtWzAv6uYFkcDRZDBpmO6u6eWkFP6s+pryJWgYEGcytViDsEXl2DFDd0cBoUPXuSYDXSq9gOKE9yfRYxeIcGpr6eQeoOOWrvOuHwXaAhzsKM2h1fKuMiepqKx3ZPsxnkIwckvTs+EGRoy42Rh4F1ZIvIQ1EYY2mmuKJWzEQGmfb4ZfBFYVVazpmRP5yySEMllKlnSiXUDEeZrvKCmH9MfPf//678GnNB/CtkfHOyOCbQRr+9PufOEcJgynFzLAsJQOn2hESqGe7YUI2R//85s3PoqddMzga6Og95Z37ORIG//HmHzyprPE/znt0eF96Cm3NWSlZzf7030lVkZIS3ubTA8mkpKx3/mSSyaq58wd9+vsbhN93d60CZKPQcwFUfPd5o5CiZn76X5AnSfyQbSVwvmHvJBECDKpI4JwlcNIUWNqQJ4MIfPPmtwyWR7LJYxbI/DTvSVnTooxMiAeBrAWS5Uz2z7/ISh6vVpNkNJRD/+QV/Kknp0pAw4nn0ScVFdAIg3/Hi9sUc3GbVUC1CqSsxW24gPbn/0MF8FC/p5KkIomeZ3JKEQZluecWeEOe37CM2koeabUazyqg/c+8JKvEhkmakvAMYvCNwoZ/vnnzT9Gym34QUaO+T/Ez8wL/0QwNf/rtzW8cR0isGDeokj8EaiFeP0jDz8JucJNBnNAX54mLjEGewH/9+a88qTCD+mA00hVjZLyPIPEtwLOrY+9CFliP/XHjYL0WScIDLjwv4ZWkKhIG+XvczZ5EVc0J2WxEW3JoYxIGgoxJsAZKeMBqeHV80TDIHb7DWB4Bzbt16IAzoy8bw7vVf/JeYi8FtD1mItNnROEHPXJ9xDOqq90EfGIzB52bAPdORWcW+oHudWIs1quPsl7roPzgbOpdxoRw3+XDM6zhc3aLAd7Y5yimGdam8EIo8Tlq4UbZQDQMcmf5Y2LQNSfPhCiDWff9TgFEw+C3mOVHSih4wT2x5F+dG+fs4LaI1/F5p4kB3ugxtjtN4CKI0bHRhM4FXJHO8mcvXPtrxFDb6MUjZlDUEwomoHOvJI7njjsVHEcT2/1iFEG1L72LAVE/eOLeMBgtgxdLzkFOTxIbg9j33tFXTjogxOCU4qaiZbB+xrmFwGFwOVsP4yJlEI8kO/BGoKRIPLjcXGO2QsQrMHnjOk48uHnnIfoVmLVH1ipyfxhSQ6OoV2Cyl1FzUIx1BSZes+athd4rMKkaGLkOdjnxDPtuwsmmjkTKoOU5Ot5a6OkH6Rr4VVeisyPqZWzrqFd1VuCDh3V4MLiYUWePspEzmHtgz1Ixz1KzhWyRMrheq9OEJ/73Cq3QaW7GgesucXvLyk3iJbOf/SQz/077PP4dOQjluwDbrSxcw/KGiBvG9CFtbk2McFdYOciuMFsUGSmDtu5h+MhZlM624sYUTm2rejYXoRH+vDcY+9mZ+MAc2LHiweKtjfQ4ehILtTpssSYaWAxmW7DPUYq30e8vZk9AsnqSE3vqoxgZRNJNb28XVEKoKzA7C6R/rmnjTcXefoVU8IOnHP52aLMmQxgrMGPdoe2mBekhd5/xJo4u4YRCt61ZYsizMHMmTvBAC9pvzMWfLWU4hfC24TBnx9qtGvJ+sNWn3jO0K/ZWWiDPmiiD5k2/S4YnpN/QqjkHgjFFMzYsFhDC4XSyETds+sHhdHgDYZPV7dhHL2/TAsuWhRkkJI0ZnpDek7jW1MYSUVOQu+tPSKaocgOh/Msv5M8d/qbfb3ne48tLJfSSdoH07/+WByWppFZLkmQ90tsFUQbNh8aDFj0mpDJYjzdjj8fDexbj8bhpZtz6y1/In5NT9JXHSYli97QUeiHNLWlaD6S0lFrVNI1129lnziNGTEg9t3sz6DfKnucDAR7RIMrg6pF9Yyi4ly13980ylznhIwdmgKdS+etJ0Dj+hhbRUJLENyh30iJl8KU8k8Evg/RFHG7lrzhXJGMIzXWI4qU8E0WUwd5zTDWkcONS/s6tcxfJ9uv9/dev0CuqfU2rOUl+Qhg10/NeLLb9nKA4wINWAthC1z2d5rwRcUDJ/LCfTqMYPy0wTvKF/S1upnpdHnhf4rurfasZYuxJdjduhdC00Aakge7bUh8jzqaMBdp+h9qExyDeW4e3DCk9lXMv5x1q2y9EDwM8cMq/HwT4toJDC+3Kf0DL+gDAF5LRO7LlWwWsfwIJ7vA2seqObHxiF8GzMOlnPfSJQAwiLbTv/bEpfwfSMo+YWeW3XkX2fI29d1vWHOgrOr6sJU+oYIA9DaPkK3MqEPmDAI9EFWXQ4elyN4+1DQ+9ofydyeOC4bv3I32yQenDh6u09xxoSjIHxrwLJTOBW1evP2zHGA86kXuAtK2BAA2kmCuqPkb9dI3t10hx+M880dBwSSX7OzkL4N+lsTpj64ixJ0k54/rc4vrmdqWHlnSVyfX1krO04UvaMx+iT2wjPeT2JJ8NXS+VdH2Q4Kwve5e+em365wDPufU3N2NH/QK26uROI266+XkXwnPu7tJsOvqnDG1/4VpxNY9XbqEXb/3WW5G80ywE1kGMXGV5e32J8Df0ur6+PGCMmQd7I3Cc2NPU/9grVKVCIgH0vb0wz9CNDQG2n4YfXda73e4v3e4ykvUr3xoxjknCbOWK+IHBLwzB4kF/GEWyD+yl4geDYRFkXExFL8U8VPquzdhvT0LZWKjt3SN61Xvn96+i3MH0ciHKYJ5Y4va7qyvnkZ4OMk/mAN6OdHrLnAvM/NBBYPrBt69eoeGP8wieNkrgAgVHKIAnPIge/vCDGEbvrTkV4mIQ4GRhKJIakBQKb989wyyO9PAHgxj/+erKmiH9YpsXwm4RJ3mpJswsPh/fPsOce0JDzup395zETYj3JK9ZOkhSlymH5r7wDZCpp1cRT+q/PPhYs/BxP52mMIg1UNF0xUkgYjB99RYP2eUfPQlYzc182Uq7GFQGg8QIqAnX9NHVSv+8Eo3+seFzduvjviuaYeLtasooBIP/D19rAcPZm8sYAAAAAElFTkSuQmC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pic>
        <p:nvPicPr>
          <p:cNvPr id="9220" name="Picture 4" descr="https://qph.is.quoracdn.net/main-qimg-10ec2c590c5bb73c944faf275e614142?convert_to_webp=true"/>
          <p:cNvPicPr>
            <a:picLocks noChangeAspect="1" noChangeArrowheads="1"/>
          </p:cNvPicPr>
          <p:nvPr/>
        </p:nvPicPr>
        <p:blipFill>
          <a:blip r:embed="rId2" cstate="print"/>
          <a:srcRect/>
          <a:stretch>
            <a:fillRect/>
          </a:stretch>
        </p:blipFill>
        <p:spPr bwMode="auto">
          <a:xfrm>
            <a:off x="1295400" y="1371600"/>
            <a:ext cx="6096000" cy="2590800"/>
          </a:xfrm>
          <a:prstGeom prst="rect">
            <a:avLst/>
          </a:prstGeom>
          <a:noFill/>
        </p:spPr>
      </p:pic>
      <p:cxnSp>
        <p:nvCxnSpPr>
          <p:cNvPr id="10" name="Straight Connector 9"/>
          <p:cNvCxnSpPr>
            <a:stCxn id="3" idx="2"/>
            <a:endCxn id="9220" idx="2"/>
          </p:cNvCxnSpPr>
          <p:nvPr/>
        </p:nvCxnSpPr>
        <p:spPr>
          <a:xfrm flipH="1" flipV="1">
            <a:off x="4343400" y="3962400"/>
            <a:ext cx="38100" cy="2895600"/>
          </a:xfrm>
          <a:prstGeom prst="line">
            <a:avLst/>
          </a:prstGeom>
        </p:spPr>
        <p:style>
          <a:lnRef idx="1">
            <a:schemeClr val="dk1"/>
          </a:lnRef>
          <a:fillRef idx="0">
            <a:schemeClr val="dk1"/>
          </a:fillRef>
          <a:effectRef idx="0">
            <a:schemeClr val="dk1"/>
          </a:effectRef>
          <a:fontRef idx="minor">
            <a:schemeClr val="tx1"/>
          </a:fontRef>
        </p:style>
      </p:cxnSp>
      <p:sp>
        <p:nvSpPr>
          <p:cNvPr id="23" name="TextBox 22"/>
          <p:cNvSpPr txBox="1"/>
          <p:nvPr/>
        </p:nvSpPr>
        <p:spPr>
          <a:xfrm>
            <a:off x="1447800" y="3886200"/>
            <a:ext cx="2743200" cy="2862322"/>
          </a:xfrm>
          <a:prstGeom prst="rect">
            <a:avLst/>
          </a:prstGeom>
          <a:noFill/>
        </p:spPr>
        <p:txBody>
          <a:bodyPr wrap="square" rtlCol="0">
            <a:spAutoFit/>
          </a:bodyPr>
          <a:lstStyle/>
          <a:p>
            <a:pPr>
              <a:buFont typeface="Wingdings" pitchFamily="2" charset="2"/>
              <a:buChar char="Ø"/>
            </a:pPr>
            <a:r>
              <a:rPr lang="en-US" dirty="0" smtClean="0"/>
              <a:t>Focus- (±ae,0)</a:t>
            </a:r>
          </a:p>
          <a:p>
            <a:pPr>
              <a:buFont typeface="Wingdings" pitchFamily="2" charset="2"/>
              <a:buChar char="Ø"/>
            </a:pPr>
            <a:r>
              <a:rPr lang="en-US" dirty="0" smtClean="0"/>
              <a:t>Vertices-(±a,0)</a:t>
            </a:r>
          </a:p>
          <a:p>
            <a:pPr>
              <a:buFont typeface="Wingdings" pitchFamily="2" charset="2"/>
              <a:buChar char="Ø"/>
            </a:pPr>
            <a:r>
              <a:rPr lang="en-US" dirty="0" smtClean="0"/>
              <a:t>Directrix- x = ±(a/e)</a:t>
            </a:r>
          </a:p>
          <a:p>
            <a:pPr>
              <a:buFont typeface="Wingdings" pitchFamily="2" charset="2"/>
              <a:buChar char="Ø"/>
            </a:pPr>
            <a:r>
              <a:rPr lang="en-US" dirty="0" err="1" smtClean="0"/>
              <a:t>Latus</a:t>
            </a:r>
            <a:r>
              <a:rPr lang="en-US" dirty="0" smtClean="0"/>
              <a:t> rectum= 2b^2/a</a:t>
            </a:r>
          </a:p>
          <a:p>
            <a:pPr>
              <a:buFont typeface="Wingdings" pitchFamily="2" charset="2"/>
              <a:buChar char="Ø"/>
            </a:pPr>
            <a:r>
              <a:rPr lang="en-US" dirty="0" smtClean="0"/>
              <a:t>Distances between the foci= 2ae</a:t>
            </a:r>
          </a:p>
          <a:p>
            <a:pPr>
              <a:buFont typeface="Wingdings" pitchFamily="2" charset="2"/>
              <a:buChar char="Ø"/>
            </a:pPr>
            <a:r>
              <a:rPr lang="en-US" dirty="0" smtClean="0"/>
              <a:t>Distance between </a:t>
            </a:r>
            <a:r>
              <a:rPr lang="en-US" dirty="0" err="1" smtClean="0"/>
              <a:t>directrices</a:t>
            </a:r>
            <a:r>
              <a:rPr lang="en-US" dirty="0" smtClean="0"/>
              <a:t>- 2a/e</a:t>
            </a:r>
          </a:p>
          <a:p>
            <a:pPr marL="400050" indent="-400050">
              <a:buFont typeface="+mj-lt"/>
              <a:buAutoNum type="romanUcPeriod"/>
            </a:pPr>
            <a:endParaRPr lang="en-US" dirty="0" smtClean="0"/>
          </a:p>
          <a:p>
            <a:endParaRPr lang="en-IN" dirty="0"/>
          </a:p>
        </p:txBody>
      </p:sp>
      <p:sp>
        <p:nvSpPr>
          <p:cNvPr id="25" name="Rectangle 24"/>
          <p:cNvSpPr/>
          <p:nvPr/>
        </p:nvSpPr>
        <p:spPr>
          <a:xfrm>
            <a:off x="4572000" y="1676400"/>
            <a:ext cx="2895600" cy="533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8" name="Rectangle 27"/>
          <p:cNvSpPr/>
          <p:nvPr/>
        </p:nvSpPr>
        <p:spPr>
          <a:xfrm>
            <a:off x="1295400" y="1676400"/>
            <a:ext cx="2819400" cy="762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9" name="Rectangle 28"/>
          <p:cNvSpPr/>
          <p:nvPr/>
        </p:nvSpPr>
        <p:spPr>
          <a:xfrm>
            <a:off x="2133600" y="2819400"/>
            <a:ext cx="3810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30" name="Rectangle 29"/>
          <p:cNvSpPr/>
          <p:nvPr/>
        </p:nvSpPr>
        <p:spPr>
          <a:xfrm>
            <a:off x="5257800" y="2819400"/>
            <a:ext cx="3810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9222" name="Picture 6" descr="http://www.shelovesmath.com/wp-content/uploads/2012/11/Ellipses.png?36349e"/>
          <p:cNvPicPr>
            <a:picLocks noChangeAspect="1" noChangeArrowheads="1"/>
          </p:cNvPicPr>
          <p:nvPr/>
        </p:nvPicPr>
        <p:blipFill>
          <a:blip r:embed="rId3" cstate="print"/>
          <a:srcRect l="9938" t="9849" r="63975" b="81493"/>
          <a:stretch>
            <a:fillRect/>
          </a:stretch>
        </p:blipFill>
        <p:spPr bwMode="auto">
          <a:xfrm>
            <a:off x="1371600" y="1752600"/>
            <a:ext cx="2819400" cy="609600"/>
          </a:xfrm>
          <a:prstGeom prst="rect">
            <a:avLst/>
          </a:prstGeom>
          <a:noFill/>
        </p:spPr>
      </p:pic>
      <p:pic>
        <p:nvPicPr>
          <p:cNvPr id="9224" name="Picture 8" descr="http://www.shelovesmath.com/wp-content/uploads/2012/11/Ellipses.png?36349e"/>
          <p:cNvPicPr>
            <a:picLocks noChangeAspect="1" noChangeArrowheads="1"/>
          </p:cNvPicPr>
          <p:nvPr/>
        </p:nvPicPr>
        <p:blipFill>
          <a:blip r:embed="rId3" cstate="print"/>
          <a:srcRect l="62609" t="8658" r="12547" b="82684"/>
          <a:stretch>
            <a:fillRect/>
          </a:stretch>
        </p:blipFill>
        <p:spPr bwMode="auto">
          <a:xfrm>
            <a:off x="4572000" y="1676400"/>
            <a:ext cx="2667000" cy="533400"/>
          </a:xfrm>
          <a:prstGeom prst="rect">
            <a:avLst/>
          </a:prstGeom>
          <a:noFill/>
        </p:spPr>
      </p:pic>
      <p:sp>
        <p:nvSpPr>
          <p:cNvPr id="34" name="TextBox 33"/>
          <p:cNvSpPr txBox="1"/>
          <p:nvPr/>
        </p:nvSpPr>
        <p:spPr>
          <a:xfrm>
            <a:off x="1981200" y="2667000"/>
            <a:ext cx="1447800" cy="369332"/>
          </a:xfrm>
          <a:prstGeom prst="rect">
            <a:avLst/>
          </a:prstGeom>
          <a:noFill/>
        </p:spPr>
        <p:txBody>
          <a:bodyPr wrap="square" rtlCol="0">
            <a:spAutoFit/>
          </a:bodyPr>
          <a:lstStyle/>
          <a:p>
            <a:r>
              <a:rPr lang="en-US" dirty="0" smtClean="0"/>
              <a:t>(0,0)</a:t>
            </a:r>
            <a:endParaRPr lang="en-IN" dirty="0"/>
          </a:p>
        </p:txBody>
      </p:sp>
      <p:sp>
        <p:nvSpPr>
          <p:cNvPr id="35" name="Rectangle 34"/>
          <p:cNvSpPr/>
          <p:nvPr/>
        </p:nvSpPr>
        <p:spPr>
          <a:xfrm>
            <a:off x="5105400" y="2667000"/>
            <a:ext cx="659155" cy="369332"/>
          </a:xfrm>
          <a:prstGeom prst="rect">
            <a:avLst/>
          </a:prstGeom>
        </p:spPr>
        <p:txBody>
          <a:bodyPr wrap="none">
            <a:spAutoFit/>
          </a:bodyPr>
          <a:lstStyle/>
          <a:p>
            <a:r>
              <a:rPr lang="en-US" dirty="0" smtClean="0"/>
              <a:t>(0,0)</a:t>
            </a:r>
            <a:endParaRPr lang="en-IN" dirty="0"/>
          </a:p>
        </p:txBody>
      </p:sp>
      <p:sp>
        <p:nvSpPr>
          <p:cNvPr id="37" name="Rectangle 36"/>
          <p:cNvSpPr/>
          <p:nvPr/>
        </p:nvSpPr>
        <p:spPr>
          <a:xfrm>
            <a:off x="4419600" y="4038600"/>
            <a:ext cx="3048000" cy="2308324"/>
          </a:xfrm>
          <a:prstGeom prst="rect">
            <a:avLst/>
          </a:prstGeom>
        </p:spPr>
        <p:txBody>
          <a:bodyPr wrap="square">
            <a:spAutoFit/>
          </a:bodyPr>
          <a:lstStyle/>
          <a:p>
            <a:pPr>
              <a:buFont typeface="Wingdings" pitchFamily="2" charset="2"/>
              <a:buChar char="Ø"/>
            </a:pPr>
            <a:r>
              <a:rPr lang="en-US" dirty="0" smtClean="0"/>
              <a:t>Focus- (0,±ae)</a:t>
            </a:r>
          </a:p>
          <a:p>
            <a:pPr>
              <a:buFont typeface="Wingdings" pitchFamily="2" charset="2"/>
              <a:buChar char="Ø"/>
            </a:pPr>
            <a:r>
              <a:rPr lang="en-US" dirty="0" smtClean="0"/>
              <a:t>Vertices-(0,±a)</a:t>
            </a:r>
          </a:p>
          <a:p>
            <a:pPr>
              <a:buFont typeface="Wingdings" pitchFamily="2" charset="2"/>
              <a:buChar char="Ø"/>
            </a:pPr>
            <a:r>
              <a:rPr lang="en-US" dirty="0" smtClean="0"/>
              <a:t>Directrix- x = ±(a/e)</a:t>
            </a:r>
          </a:p>
          <a:p>
            <a:pPr>
              <a:buFont typeface="Wingdings" pitchFamily="2" charset="2"/>
              <a:buChar char="Ø"/>
            </a:pPr>
            <a:r>
              <a:rPr lang="en-US" dirty="0" err="1" smtClean="0"/>
              <a:t>Latus</a:t>
            </a:r>
            <a:r>
              <a:rPr lang="en-US" dirty="0" smtClean="0"/>
              <a:t> rectum= 2b^2/a</a:t>
            </a:r>
          </a:p>
          <a:p>
            <a:pPr>
              <a:buFont typeface="Wingdings" pitchFamily="2" charset="2"/>
              <a:buChar char="Ø"/>
            </a:pPr>
            <a:r>
              <a:rPr lang="en-US" dirty="0" smtClean="0"/>
              <a:t>Distances between the foci= 2ae</a:t>
            </a:r>
          </a:p>
          <a:p>
            <a:pPr>
              <a:buFont typeface="Wingdings" pitchFamily="2" charset="2"/>
              <a:buChar char="Ø"/>
            </a:pPr>
            <a:r>
              <a:rPr lang="en-US" dirty="0" smtClean="0"/>
              <a:t>Distance between </a:t>
            </a:r>
            <a:r>
              <a:rPr lang="en-US" dirty="0" err="1" smtClean="0"/>
              <a:t>directrices</a:t>
            </a:r>
            <a:r>
              <a:rPr lang="en-US" dirty="0" smtClean="0"/>
              <a:t>- 2a/e</a:t>
            </a:r>
          </a:p>
        </p:txBody>
      </p:sp>
    </p:spTree>
  </p:cSld>
  <p:clrMapOvr>
    <a:masterClrMapping/>
  </p:clrMapOvr>
  <p:transition spd="med">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7467600" cy="715962"/>
          </a:xfrm>
        </p:spPr>
        <p:txBody>
          <a:bodyPr/>
          <a:lstStyle/>
          <a:p>
            <a:r>
              <a:rPr lang="en-US" b="1" u="sng" dirty="0" smtClean="0"/>
              <a:t>Examples-</a:t>
            </a:r>
            <a:endParaRPr lang="en-IN" b="1" u="sng" dirty="0"/>
          </a:p>
        </p:txBody>
      </p:sp>
      <p:sp>
        <p:nvSpPr>
          <p:cNvPr id="3" name="Content Placeholder 2"/>
          <p:cNvSpPr>
            <a:spLocks noGrp="1"/>
          </p:cNvSpPr>
          <p:nvPr>
            <p:ph sz="quarter" idx="1"/>
          </p:nvPr>
        </p:nvSpPr>
        <p:spPr>
          <a:xfrm>
            <a:off x="0" y="685800"/>
            <a:ext cx="9144000" cy="6172200"/>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457200" indent="-457200">
              <a:buNone/>
            </a:pPr>
            <a:r>
              <a:rPr lang="en-US" sz="2300" dirty="0" smtClean="0"/>
              <a:t>Q</a:t>
            </a:r>
            <a:r>
              <a:rPr lang="en-US" sz="2300" dirty="0" smtClean="0"/>
              <a:t>.</a:t>
            </a:r>
            <a:r>
              <a:rPr lang="en-IN" sz="2300" dirty="0" smtClean="0"/>
              <a:t> </a:t>
            </a:r>
            <a:r>
              <a:rPr lang="en-US" sz="2300" dirty="0" smtClean="0"/>
              <a:t>Find the </a:t>
            </a:r>
            <a:r>
              <a:rPr lang="en-US" sz="2300" dirty="0" err="1" smtClean="0"/>
              <a:t>lenghts</a:t>
            </a:r>
            <a:r>
              <a:rPr lang="en-US" sz="2300" dirty="0" smtClean="0"/>
              <a:t> of the major axes; coordinates of the vertices and the foci, the eccentricity and the length of the </a:t>
            </a:r>
            <a:r>
              <a:rPr lang="en-US" sz="2300" dirty="0" err="1" smtClean="0"/>
              <a:t>latus</a:t>
            </a:r>
            <a:r>
              <a:rPr lang="en-US" sz="2300" dirty="0" smtClean="0"/>
              <a:t> rectum of the ellipse x^2/4+y^2/25=1</a:t>
            </a:r>
          </a:p>
          <a:p>
            <a:pPr marL="457200" indent="-457200">
              <a:buNone/>
            </a:pPr>
            <a:r>
              <a:rPr lang="en-US" sz="2300" dirty="0" smtClean="0"/>
              <a:t>A. Comparing with x^2/b^2+y^2/a^2=1</a:t>
            </a:r>
          </a:p>
          <a:p>
            <a:pPr marL="457200" indent="-457200">
              <a:buNone/>
            </a:pPr>
            <a:r>
              <a:rPr lang="en-US" sz="2300" dirty="0" smtClean="0"/>
              <a:t>a^2=4, a=2 and b^2=25, b=5</a:t>
            </a:r>
          </a:p>
          <a:p>
            <a:pPr marL="457200" indent="-457200">
              <a:buNone/>
            </a:pPr>
            <a:r>
              <a:rPr lang="en-US" sz="2300" dirty="0" smtClean="0"/>
              <a:t>b^2=a^2(1-e^2), e= √ 21/5</a:t>
            </a:r>
          </a:p>
          <a:p>
            <a:pPr marL="457200" indent="-457200">
              <a:buNone/>
            </a:pPr>
            <a:r>
              <a:rPr lang="en-US" sz="2300" dirty="0" smtClean="0"/>
              <a:t>Therefore, foci= (0,± </a:t>
            </a:r>
            <a:r>
              <a:rPr lang="en-US" sz="2300" dirty="0" err="1" smtClean="0"/>
              <a:t>ae</a:t>
            </a:r>
            <a:r>
              <a:rPr lang="en-US" sz="2300" dirty="0" smtClean="0"/>
              <a:t>) ,(±√ 21 )</a:t>
            </a:r>
          </a:p>
          <a:p>
            <a:pPr marL="457200" indent="-457200"/>
            <a:r>
              <a:rPr lang="en-US" sz="2300" dirty="0" smtClean="0"/>
              <a:t>Vertices= (0,± a) ,=(0,±5) and (0, ±2)</a:t>
            </a:r>
          </a:p>
          <a:p>
            <a:pPr marL="457200" indent="-457200"/>
            <a:r>
              <a:rPr lang="en-US" sz="2300" dirty="0" smtClean="0"/>
              <a:t>Major axis=2a ,10</a:t>
            </a:r>
          </a:p>
          <a:p>
            <a:pPr marL="457200" indent="-457200"/>
            <a:r>
              <a:rPr lang="en-US" sz="2300" dirty="0" smtClean="0"/>
              <a:t>Minor axis=2b ,4</a:t>
            </a:r>
          </a:p>
          <a:p>
            <a:pPr marL="457200" indent="-457200"/>
            <a:r>
              <a:rPr lang="en-US" sz="2300" dirty="0" err="1" smtClean="0"/>
              <a:t>Latus</a:t>
            </a:r>
            <a:r>
              <a:rPr lang="en-US" sz="2300" dirty="0" smtClean="0"/>
              <a:t> rectum= 2^2/a=8/5</a:t>
            </a:r>
          </a:p>
          <a:p>
            <a:pPr marL="457200" indent="-457200">
              <a:buNone/>
            </a:pPr>
            <a:r>
              <a:rPr lang="en-US" dirty="0" smtClean="0"/>
              <a:t>Q. Find the equation of the ellipse, the ends of whose major axis are(± 3,0) and the ends of whose minor axis are(0, ± 2).</a:t>
            </a:r>
          </a:p>
          <a:p>
            <a:pPr marL="457200" indent="-457200">
              <a:buAutoNum type="alphaUcPeriod"/>
            </a:pPr>
            <a:r>
              <a:rPr lang="en-US" dirty="0" smtClean="0"/>
              <a:t>Comparing with x^2/a^2+y^2/b^2=1</a:t>
            </a:r>
          </a:p>
          <a:p>
            <a:pPr marL="457200" indent="-457200">
              <a:buAutoNum type="alphaUcPeriod"/>
            </a:pPr>
            <a:r>
              <a:rPr lang="en-US" dirty="0" smtClean="0"/>
              <a:t>Its vertices are (±a,0), therefore, a=3 and </a:t>
            </a:r>
            <a:r>
              <a:rPr lang="en-US" dirty="0" err="1" smtClean="0"/>
              <a:t>lenth</a:t>
            </a:r>
            <a:r>
              <a:rPr lang="en-US" dirty="0" smtClean="0"/>
              <a:t> of the minor axis is 4.so,b=2</a:t>
            </a:r>
          </a:p>
          <a:p>
            <a:pPr marL="457200" indent="-457200">
              <a:buAutoNum type="alphaUcPeriod"/>
            </a:pPr>
            <a:r>
              <a:rPr lang="en-US" dirty="0" smtClean="0"/>
              <a:t>Hence, eq. = x^2/9+y^2/4=1</a:t>
            </a:r>
            <a:endParaRPr lang="en-IN" dirty="0"/>
          </a:p>
        </p:txBody>
      </p:sp>
      <p:cxnSp>
        <p:nvCxnSpPr>
          <p:cNvPr id="5" name="Straight Connector 4"/>
          <p:cNvCxnSpPr/>
          <p:nvPr/>
        </p:nvCxnSpPr>
        <p:spPr>
          <a:xfrm>
            <a:off x="0" y="4577687"/>
            <a:ext cx="8915400" cy="0"/>
          </a:xfrm>
          <a:prstGeom prst="line">
            <a:avLst/>
          </a:prstGeom>
        </p:spPr>
        <p:style>
          <a:lnRef idx="2">
            <a:schemeClr val="dk1"/>
          </a:lnRef>
          <a:fillRef idx="0">
            <a:schemeClr val="dk1"/>
          </a:fillRef>
          <a:effectRef idx="1">
            <a:schemeClr val="dk1"/>
          </a:effectRef>
          <a:fontRef idx="minor">
            <a:schemeClr val="tx1"/>
          </a:fontRef>
        </p:style>
      </p:cxnSp>
      <p:cxnSp>
        <p:nvCxnSpPr>
          <p:cNvPr id="7" name="Straight Connector 6"/>
          <p:cNvCxnSpPr/>
          <p:nvPr/>
        </p:nvCxnSpPr>
        <p:spPr>
          <a:xfrm>
            <a:off x="0" y="4572000"/>
            <a:ext cx="9144000" cy="0"/>
          </a:xfrm>
          <a:prstGeom prst="line">
            <a:avLst/>
          </a:prstGeom>
        </p:spPr>
        <p:style>
          <a:lnRef idx="2">
            <a:schemeClr val="dk1"/>
          </a:lnRef>
          <a:fillRef idx="0">
            <a:schemeClr val="dk1"/>
          </a:fillRef>
          <a:effectRef idx="1">
            <a:schemeClr val="dk1"/>
          </a:effectRef>
          <a:fontRef idx="minor">
            <a:schemeClr val="tx1"/>
          </a:fontRef>
        </p:style>
      </p:cxnSp>
    </p:spTree>
  </p:cSld>
  <p:clrMapOvr>
    <a:masterClrMapping/>
  </p:clrMapOvr>
  <p:transition spd="med">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905000"/>
            <a:ext cx="8610600" cy="4154984"/>
          </a:xfrm>
          <a:prstGeom prst="rect">
            <a:avLst/>
          </a:prstGeom>
        </p:spPr>
        <p:txBody>
          <a:bodyPr wrap="square">
            <a:spAutoFit/>
          </a:bodyPr>
          <a:lstStyle/>
          <a:p>
            <a:pPr>
              <a:buNone/>
            </a:pPr>
            <a:r>
              <a:rPr lang="en-US" sz="2400" dirty="0"/>
              <a:t>Q. Find the lengths of the major axes; coordinates of the vertices and the foci, the eccentricity and the length of the latus rectum of the ellipse x^2/36+y^2/16=1</a:t>
            </a:r>
          </a:p>
          <a:p>
            <a:pPr marL="457200" indent="-457200">
              <a:buNone/>
            </a:pPr>
            <a:r>
              <a:rPr lang="en-US" sz="2400" dirty="0"/>
              <a:t>Comparing with x^2/a^2+y^2/b^2=1</a:t>
            </a:r>
          </a:p>
          <a:p>
            <a:pPr marL="457200" indent="-457200">
              <a:buNone/>
            </a:pPr>
            <a:r>
              <a:rPr lang="en-US" sz="2400" dirty="0"/>
              <a:t>a^2=36, a=6 and b^2=16, b=4</a:t>
            </a:r>
          </a:p>
          <a:p>
            <a:pPr marL="457200" indent="-457200">
              <a:buNone/>
            </a:pPr>
            <a:r>
              <a:rPr lang="en-US" sz="2400" dirty="0"/>
              <a:t>b^2=a^2(1-e^2), e= √5/3</a:t>
            </a:r>
          </a:p>
          <a:p>
            <a:pPr marL="457200" indent="-457200">
              <a:buNone/>
            </a:pPr>
            <a:r>
              <a:rPr lang="en-US" sz="2400" dirty="0"/>
              <a:t>Therefore, foci= (± ae,0) ,(± 2 √5,0)</a:t>
            </a:r>
          </a:p>
          <a:p>
            <a:pPr marL="457200" indent="-457200"/>
            <a:r>
              <a:rPr lang="en-US" sz="2400" dirty="0"/>
              <a:t>Vertices= (± a,0) ,=(± 6,0) and (0, ± 4)</a:t>
            </a:r>
          </a:p>
          <a:p>
            <a:pPr marL="457200" indent="-457200"/>
            <a:r>
              <a:rPr lang="en-US" sz="2400" dirty="0"/>
              <a:t>Major axis=2a ,12</a:t>
            </a:r>
          </a:p>
          <a:p>
            <a:pPr marL="457200" indent="-457200"/>
            <a:r>
              <a:rPr lang="en-US" sz="2400" dirty="0"/>
              <a:t>Minor axis=2b ,8</a:t>
            </a:r>
          </a:p>
          <a:p>
            <a:pPr marL="457200" indent="-457200"/>
            <a:r>
              <a:rPr lang="en-US" sz="2400" dirty="0"/>
              <a:t>Latus rectum= 2b^2/a=13/3</a:t>
            </a:r>
          </a:p>
        </p:txBody>
      </p:sp>
    </p:spTree>
    <p:extLst>
      <p:ext uri="{BB962C8B-B14F-4D97-AF65-F5344CB8AC3E}">
        <p14:creationId xmlns:p14="http://schemas.microsoft.com/office/powerpoint/2010/main" val="248611419"/>
      </p:ext>
    </p:extLst>
  </p:cSld>
  <p:clrMapOvr>
    <a:masterClrMapping/>
  </p:clrMapOvr>
  <p:transition spd="med">
    <p:fade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           </a:t>
            </a:r>
            <a:r>
              <a:rPr lang="en-IN" sz="5400" dirty="0" smtClean="0"/>
              <a:t>HYPERBOLA</a:t>
            </a:r>
            <a:endParaRPr lang="en-IN" sz="5400" dirty="0"/>
          </a:p>
        </p:txBody>
      </p:sp>
      <p:sp>
        <p:nvSpPr>
          <p:cNvPr id="3" name="Content Placeholder 2"/>
          <p:cNvSpPr>
            <a:spLocks noGrp="1"/>
          </p:cNvSpPr>
          <p:nvPr>
            <p:ph sz="quarter" idx="1"/>
          </p:nvPr>
        </p:nvSpPr>
        <p:spPr>
          <a:xfrm>
            <a:off x="228600" y="1828800"/>
            <a:ext cx="8229600" cy="990600"/>
          </a:xfrm>
          <a:ln>
            <a:solidFill>
              <a:schemeClr val="tx1"/>
            </a:solidFill>
          </a:ln>
        </p:spPr>
        <p:style>
          <a:lnRef idx="2">
            <a:schemeClr val="accent1"/>
          </a:lnRef>
          <a:fillRef idx="1">
            <a:schemeClr val="lt1"/>
          </a:fillRef>
          <a:effectRef idx="0">
            <a:schemeClr val="accent1"/>
          </a:effectRef>
          <a:fontRef idx="minor">
            <a:schemeClr val="dk1"/>
          </a:fontRef>
        </p:style>
        <p:txBody>
          <a:bodyPr>
            <a:normAutofit lnSpcReduction="10000"/>
          </a:bodyPr>
          <a:lstStyle/>
          <a:p>
            <a:r>
              <a:rPr lang="en-US" sz="2000" b="1" i="1" dirty="0" smtClean="0"/>
              <a:t>It is the set of all the points in a plane, the difference of whose distance from the two fixed points in the plane is a constant.</a:t>
            </a:r>
            <a:endParaRPr lang="en-IN" sz="2000" b="1" i="1" dirty="0" smtClean="0"/>
          </a:p>
          <a:p>
            <a:endParaRPr lang="en-IN" dirty="0"/>
          </a:p>
        </p:txBody>
      </p:sp>
      <p:sp>
        <p:nvSpPr>
          <p:cNvPr id="4" name="Rectangle 3"/>
          <p:cNvSpPr/>
          <p:nvPr/>
        </p:nvSpPr>
        <p:spPr>
          <a:xfrm>
            <a:off x="1981200" y="304800"/>
            <a:ext cx="5334000" cy="1200329"/>
          </a:xfrm>
          <a:prstGeom prst="rect">
            <a:avLst/>
          </a:prstGeom>
        </p:spPr>
        <p:txBody>
          <a:bodyPr wrap="square">
            <a:spAutoFit/>
          </a:bodyPr>
          <a:lstStyle/>
          <a:p>
            <a:r>
              <a:rPr lang="en-US" sz="7200" b="1" u="sng" dirty="0" smtClean="0">
                <a:ln w="17780" cmpd="sng">
                  <a:solidFill>
                    <a:sysClr val="windowText" lastClr="000000"/>
                  </a:solidFill>
                  <a:prstDash val="solid"/>
                  <a:miter lim="800000"/>
                </a:ln>
                <a:solidFill>
                  <a:sysClr val="windowText" lastClr="000000"/>
                </a:solidFill>
                <a:effectLst>
                  <a:outerShdw blurRad="50800" algn="tl" rotWithShape="0">
                    <a:srgbClr val="000000"/>
                  </a:outerShdw>
                </a:effectLst>
                <a:latin typeface="Colonna MT" pitchFamily="82" charset="0"/>
              </a:rPr>
              <a:t> </a:t>
            </a:r>
            <a:endParaRPr lang="en-IN" sz="4800" dirty="0">
              <a:ln w="17780" cmpd="sng">
                <a:solidFill>
                  <a:sysClr val="windowText" lastClr="000000"/>
                </a:solidFill>
                <a:prstDash val="solid"/>
                <a:miter lim="800000"/>
              </a:ln>
              <a:solidFill>
                <a:sysClr val="windowText" lastClr="000000"/>
              </a:solidFill>
            </a:endParaRPr>
          </a:p>
        </p:txBody>
      </p:sp>
      <p:pic>
        <p:nvPicPr>
          <p:cNvPr id="5" name="Picture 2" descr="http://intmstat.com/plane-analytic-geometry/conic8a.png"/>
          <p:cNvPicPr>
            <a:picLocks noChangeAspect="1" noChangeArrowheads="1"/>
          </p:cNvPicPr>
          <p:nvPr/>
        </p:nvPicPr>
        <p:blipFill>
          <a:blip r:embed="rId2" cstate="print"/>
          <a:srcRect/>
          <a:stretch>
            <a:fillRect/>
          </a:stretch>
        </p:blipFill>
        <p:spPr bwMode="auto">
          <a:xfrm>
            <a:off x="2819400" y="3352800"/>
            <a:ext cx="3581400" cy="3276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Arc 5"/>
          <p:cNvSpPr/>
          <p:nvPr/>
        </p:nvSpPr>
        <p:spPr>
          <a:xfrm>
            <a:off x="7391400" y="3276600"/>
            <a:ext cx="4800600" cy="1143000"/>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N"/>
          </a:p>
        </p:txBody>
      </p:sp>
      <p:cxnSp>
        <p:nvCxnSpPr>
          <p:cNvPr id="8" name="Curved Connector 7"/>
          <p:cNvCxnSpPr/>
          <p:nvPr/>
        </p:nvCxnSpPr>
        <p:spPr>
          <a:xfrm rot="5400000">
            <a:off x="-2209800" y="0"/>
            <a:ext cx="228600" cy="228600"/>
          </a:xfrm>
          <a:prstGeom prst="curvedConnector3">
            <a:avLst>
              <a:gd name="adj1" fmla="val 50000"/>
            </a:avLst>
          </a:prstGeom>
        </p:spPr>
        <p:style>
          <a:lnRef idx="1">
            <a:schemeClr val="accent1"/>
          </a:lnRef>
          <a:fillRef idx="0">
            <a:schemeClr val="accent1"/>
          </a:fillRef>
          <a:effectRef idx="0">
            <a:schemeClr val="accent1"/>
          </a:effectRef>
          <a:fontRef idx="minor">
            <a:schemeClr val="tx1"/>
          </a:fontRef>
        </p:style>
      </p:cxnSp>
      <p:sp>
        <p:nvSpPr>
          <p:cNvPr id="10" name="Freeform 9"/>
          <p:cNvSpPr/>
          <p:nvPr/>
        </p:nvSpPr>
        <p:spPr>
          <a:xfrm>
            <a:off x="-1771973" y="1441342"/>
            <a:ext cx="1092631" cy="3174570"/>
          </a:xfrm>
          <a:custGeom>
            <a:avLst/>
            <a:gdLst>
              <a:gd name="connsiteX0" fmla="*/ 640597 w 1092631"/>
              <a:gd name="connsiteY0" fmla="*/ 0 h 3174570"/>
              <a:gd name="connsiteX1" fmla="*/ 51661 w 1092631"/>
              <a:gd name="connsiteY1" fmla="*/ 1611824 h 3174570"/>
              <a:gd name="connsiteX2" fmla="*/ 950563 w 1092631"/>
              <a:gd name="connsiteY2" fmla="*/ 2960177 h 3174570"/>
              <a:gd name="connsiteX3" fmla="*/ 904068 w 1092631"/>
              <a:gd name="connsiteY3" fmla="*/ 2898183 h 3174570"/>
            </a:gdLst>
            <a:ahLst/>
            <a:cxnLst>
              <a:cxn ang="0">
                <a:pos x="connsiteX0" y="connsiteY0"/>
              </a:cxn>
              <a:cxn ang="0">
                <a:pos x="connsiteX1" y="connsiteY1"/>
              </a:cxn>
              <a:cxn ang="0">
                <a:pos x="connsiteX2" y="connsiteY2"/>
              </a:cxn>
              <a:cxn ang="0">
                <a:pos x="connsiteX3" y="connsiteY3"/>
              </a:cxn>
            </a:cxnLst>
            <a:rect l="l" t="t" r="r" b="b"/>
            <a:pathLst>
              <a:path w="1092631" h="3174570">
                <a:moveTo>
                  <a:pt x="640597" y="0"/>
                </a:moveTo>
                <a:cubicBezTo>
                  <a:pt x="320298" y="559230"/>
                  <a:pt x="0" y="1118461"/>
                  <a:pt x="51661" y="1611824"/>
                </a:cubicBezTo>
                <a:cubicBezTo>
                  <a:pt x="103322" y="2105187"/>
                  <a:pt x="808495" y="2745784"/>
                  <a:pt x="950563" y="2960177"/>
                </a:cubicBezTo>
                <a:cubicBezTo>
                  <a:pt x="1092631" y="3174570"/>
                  <a:pt x="998349" y="3036376"/>
                  <a:pt x="904068" y="2898183"/>
                </a:cubicBezTo>
              </a:path>
            </a:pathLst>
          </a:cu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N"/>
          </a:p>
        </p:txBody>
      </p:sp>
      <p:sp>
        <p:nvSpPr>
          <p:cNvPr id="11" name="Freeform 10"/>
          <p:cNvSpPr/>
          <p:nvPr/>
        </p:nvSpPr>
        <p:spPr>
          <a:xfrm>
            <a:off x="1219200" y="228600"/>
            <a:ext cx="304800" cy="1143000"/>
          </a:xfrm>
          <a:custGeom>
            <a:avLst/>
            <a:gdLst>
              <a:gd name="connsiteX0" fmla="*/ 240223 w 240223"/>
              <a:gd name="connsiteY0" fmla="*/ 0 h 1020306"/>
              <a:gd name="connsiteX1" fmla="*/ 7749 w 240223"/>
              <a:gd name="connsiteY1" fmla="*/ 511444 h 1020306"/>
              <a:gd name="connsiteX2" fmla="*/ 193728 w 240223"/>
              <a:gd name="connsiteY2" fmla="*/ 945397 h 1020306"/>
              <a:gd name="connsiteX3" fmla="*/ 209227 w 240223"/>
              <a:gd name="connsiteY3" fmla="*/ 960895 h 1020306"/>
              <a:gd name="connsiteX4" fmla="*/ 193728 w 240223"/>
              <a:gd name="connsiteY4" fmla="*/ 991892 h 10203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223" h="1020306">
                <a:moveTo>
                  <a:pt x="240223" y="0"/>
                </a:moveTo>
                <a:cubicBezTo>
                  <a:pt x="127860" y="176939"/>
                  <a:pt x="15498" y="353878"/>
                  <a:pt x="7749" y="511444"/>
                </a:cubicBezTo>
                <a:cubicBezTo>
                  <a:pt x="0" y="669010"/>
                  <a:pt x="160148" y="870488"/>
                  <a:pt x="193728" y="945397"/>
                </a:cubicBezTo>
                <a:cubicBezTo>
                  <a:pt x="227308" y="1020306"/>
                  <a:pt x="209227" y="953146"/>
                  <a:pt x="209227" y="960895"/>
                </a:cubicBezTo>
                <a:cubicBezTo>
                  <a:pt x="209227" y="968644"/>
                  <a:pt x="201477" y="980268"/>
                  <a:pt x="193728" y="991892"/>
                </a:cubicBezTo>
              </a:path>
            </a:pathLst>
          </a:custGeom>
          <a:ln/>
        </p:spPr>
        <p:style>
          <a:lnRef idx="3">
            <a:schemeClr val="dk1"/>
          </a:lnRef>
          <a:fillRef idx="0">
            <a:schemeClr val="dk1"/>
          </a:fillRef>
          <a:effectRef idx="2">
            <a:schemeClr val="dk1"/>
          </a:effectRef>
          <a:fontRef idx="minor">
            <a:schemeClr val="tx1"/>
          </a:fontRef>
        </p:style>
        <p:txBody>
          <a:bodyPr rtlCol="0" anchor="ctr"/>
          <a:lstStyle/>
          <a:p>
            <a:pPr algn="ctr"/>
            <a:endParaRPr lang="en-IN"/>
          </a:p>
        </p:txBody>
      </p:sp>
      <p:sp>
        <p:nvSpPr>
          <p:cNvPr id="12" name="Freeform 11"/>
          <p:cNvSpPr/>
          <p:nvPr/>
        </p:nvSpPr>
        <p:spPr>
          <a:xfrm>
            <a:off x="685801" y="228600"/>
            <a:ext cx="304800" cy="1143000"/>
          </a:xfrm>
          <a:custGeom>
            <a:avLst/>
            <a:gdLst>
              <a:gd name="connsiteX0" fmla="*/ 0 w 328047"/>
              <a:gd name="connsiteY0" fmla="*/ 0 h 1097797"/>
              <a:gd name="connsiteX1" fmla="*/ 309966 w 328047"/>
              <a:gd name="connsiteY1" fmla="*/ 619933 h 1097797"/>
              <a:gd name="connsiteX2" fmla="*/ 108488 w 328047"/>
              <a:gd name="connsiteY2" fmla="*/ 1022889 h 1097797"/>
              <a:gd name="connsiteX3" fmla="*/ 46495 w 328047"/>
              <a:gd name="connsiteY3" fmla="*/ 1069384 h 1097797"/>
            </a:gdLst>
            <a:ahLst/>
            <a:cxnLst>
              <a:cxn ang="0">
                <a:pos x="connsiteX0" y="connsiteY0"/>
              </a:cxn>
              <a:cxn ang="0">
                <a:pos x="connsiteX1" y="connsiteY1"/>
              </a:cxn>
              <a:cxn ang="0">
                <a:pos x="connsiteX2" y="connsiteY2"/>
              </a:cxn>
              <a:cxn ang="0">
                <a:pos x="connsiteX3" y="connsiteY3"/>
              </a:cxn>
            </a:cxnLst>
            <a:rect l="l" t="t" r="r" b="b"/>
            <a:pathLst>
              <a:path w="328047" h="1097797">
                <a:moveTo>
                  <a:pt x="0" y="0"/>
                </a:moveTo>
                <a:cubicBezTo>
                  <a:pt x="145942" y="224726"/>
                  <a:pt x="291885" y="449452"/>
                  <a:pt x="309966" y="619933"/>
                </a:cubicBezTo>
                <a:cubicBezTo>
                  <a:pt x="328047" y="790414"/>
                  <a:pt x="152400" y="947981"/>
                  <a:pt x="108488" y="1022889"/>
                </a:cubicBezTo>
                <a:cubicBezTo>
                  <a:pt x="64576" y="1097797"/>
                  <a:pt x="46495" y="1069384"/>
                  <a:pt x="46495" y="1069384"/>
                </a:cubicBezTo>
              </a:path>
            </a:pathLst>
          </a:custGeom>
        </p:spPr>
        <p:style>
          <a:lnRef idx="3">
            <a:schemeClr val="dk1"/>
          </a:lnRef>
          <a:fillRef idx="0">
            <a:schemeClr val="dk1"/>
          </a:fillRef>
          <a:effectRef idx="2">
            <a:schemeClr val="dk1"/>
          </a:effectRef>
          <a:fontRef idx="minor">
            <a:schemeClr val="tx1"/>
          </a:fontRef>
        </p:style>
        <p:txBody>
          <a:bodyPr rtlCol="0" anchor="ctr"/>
          <a:lstStyle/>
          <a:p>
            <a:pPr algn="ctr"/>
            <a:endParaRPr lang="en-IN"/>
          </a:p>
        </p:txBody>
      </p:sp>
    </p:spTree>
  </p:cSld>
  <p:clrMapOvr>
    <a:masterClrMapping/>
  </p:clrMapOvr>
  <p:transition spd="med">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81000"/>
            <a:ext cx="7772400" cy="1143000"/>
          </a:xfrm>
        </p:spPr>
        <p:txBody>
          <a:bodyPr>
            <a:noAutofit/>
          </a:bodyPr>
          <a:lstStyle/>
          <a:p>
            <a:endParaRPr lang="en-IN" sz="8000" b="1" u="sng" cap="none"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Colonna MT" pitchFamily="82" charset="0"/>
            </a:endParaRPr>
          </a:p>
        </p:txBody>
      </p:sp>
      <p:sp>
        <p:nvSpPr>
          <p:cNvPr id="3" name="Content Placeholder 2"/>
          <p:cNvSpPr>
            <a:spLocks noGrp="1"/>
          </p:cNvSpPr>
          <p:nvPr>
            <p:ph sz="quarter" idx="1"/>
          </p:nvPr>
        </p:nvSpPr>
        <p:spPr>
          <a:xfrm>
            <a:off x="1066800" y="381000"/>
            <a:ext cx="7772400" cy="1828800"/>
          </a:xfrm>
        </p:spPr>
        <p:style>
          <a:lnRef idx="2">
            <a:schemeClr val="dk1"/>
          </a:lnRef>
          <a:fillRef idx="1">
            <a:schemeClr val="lt1"/>
          </a:fillRef>
          <a:effectRef idx="0">
            <a:schemeClr val="dk1"/>
          </a:effectRef>
          <a:fontRef idx="minor">
            <a:schemeClr val="dk1"/>
          </a:fontRef>
        </p:style>
        <p:txBody>
          <a:bodyPr>
            <a:noAutofit/>
          </a:bodyPr>
          <a:lstStyle/>
          <a:p>
            <a:pPr lvl="2"/>
            <a:r>
              <a:rPr lang="en-IN" sz="2800" b="1" dirty="0" smtClean="0">
                <a:ln>
                  <a:solidFill>
                    <a:sysClr val="windowText" lastClr="000000"/>
                  </a:solidFill>
                </a:ln>
                <a:solidFill>
                  <a:sysClr val="windowText" lastClr="000000"/>
                </a:solidFill>
              </a:rPr>
              <a:t> HYPERBOLA IN SURROUNDINGS</a:t>
            </a:r>
            <a:endParaRPr lang="en-IN" sz="2800" b="1" dirty="0">
              <a:ln>
                <a:solidFill>
                  <a:sysClr val="windowText" lastClr="000000"/>
                </a:solidFill>
              </a:ln>
              <a:solidFill>
                <a:sysClr val="windowText" lastClr="000000"/>
              </a:solidFill>
            </a:endParaRPr>
          </a:p>
        </p:txBody>
      </p:sp>
      <p:pic>
        <p:nvPicPr>
          <p:cNvPr id="1028" name="Picture 4" descr="http://britton.disted.camosun.bc.ca/hypplanet.JPG"/>
          <p:cNvPicPr>
            <a:picLocks noChangeAspect="1" noChangeArrowheads="1"/>
          </p:cNvPicPr>
          <p:nvPr/>
        </p:nvPicPr>
        <p:blipFill>
          <a:blip r:embed="rId2" cstate="print"/>
          <a:srcRect/>
          <a:stretch>
            <a:fillRect/>
          </a:stretch>
        </p:blipFill>
        <p:spPr bwMode="auto">
          <a:xfrm>
            <a:off x="3352800" y="4267200"/>
            <a:ext cx="3759200" cy="2590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30" name="Picture 6" descr="https://sites.google.com/site/theuniqueconicsectionhyperbola/_/rsrc/1432858803591/home/real-life-examples/hyperbola%20example.jpg"/>
          <p:cNvPicPr>
            <a:picLocks noChangeAspect="1" noChangeArrowheads="1"/>
          </p:cNvPicPr>
          <p:nvPr/>
        </p:nvPicPr>
        <p:blipFill>
          <a:blip r:embed="rId3" cstate="print"/>
          <a:srcRect l="28571" r="26531"/>
          <a:stretch>
            <a:fillRect/>
          </a:stretch>
        </p:blipFill>
        <p:spPr bwMode="auto">
          <a:xfrm>
            <a:off x="7162800" y="3124200"/>
            <a:ext cx="1981200" cy="3733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32" name="AutoShape 8" descr="data:image/jpeg;base64,/9j/4AAQSkZJRgABAQAAAQABAAD/2wCEAAkGBxASEhUQEhIVEBUPFRUVFRUVFRUQDxAVFRUWFhUVFRUYHSggGBolGxUVITEhJSkrLi4uFx8zODMtNygtLisBCgoKDg0OGhAQGy0lHR0tLS0rLS0tLS0tLS0tLS0tLS0tLS0tLS0tLS0tLS0tLS0tLS0tLS0tLS0tLS0tLS0tLf/AABEIALcBEwMBIgACEQEDEQH/xAAcAAACAgMBAQAAAAAAAAAAAAACAwQFAAEGBwj/xABHEAACAQIDBAcFBAcHAgcBAAABAgADEQQhMQUSQVEGEyJhcYGhUpGx0fAyQmLBFCNTcoKSogczQ2Oy0uFz8SQ0VJOjwtMW/8QAGgEAAgMBAQAAAAAAAAAAAAAAAAECAwQFBv/EACgRAAICAQQABgMAAwAAAAAAAAABAhEDBBIhMQUTIkFRcTJh8BQjof/aAAwDAQACEQMRAD8A5YJCCRoWbCzsHIsWEhBIwLDCxBYoJDVY1Kd8pY4bAAmxykZSS7JJWHsDZTVmy0XUz0HBYRVsoGkhbBwiollyva/M98vsJSuec4+oy75cdGzHGkGKfCNalllCdLGPQXEzFxwPTGkjAEmzKMu8cQfScdaehdLNkKQWAPErnx5ThHpEGxFp2NI08dGDPakRmWD1ck7kwJNRRZH6uZ1ck7kwrALI3VzRpyQVmt2AWRykErJO5NGnGFkbdglJK3IJSAWRSkApJZSCyQHZDKQSklFYJSA7IpSCUkkrAKxUOyMUi2SSisArAdkUpAKSWViykBkUrBKyQUglYwIxpDlMkjdmR0Ky63ZvdjAsILGV2LCwwsYEhBZELDwaZzoMLRuLyioixlvSxJUTPmTfRbB8F9g6hXMHWX2xa5OuXdynBptBtL5Tr+jFffztOfnwyitzNOLIm6Oo3Ryg7scomMsz0aSn2tYrY35+6eabSa9Ru42909J2zUCg6TzrG2LkjiZt0PbMeqfRC3Zrdjis0VnSMYrdmiscRaJYk6ZDnx8oADgWpVK3UO/VZA7xFwcr21yh4igFZlVhUCkgMuasOYjejOEX9OUW1Qd5vdh9GDjaO7VqbuVnfLgbMZjxZZPUTg3wkjXkhFYotdsRuzN2MRge48vlzm92bDIJ3YBWSCsFljAjkRbCSCsErACMVgkR5WCUgCI5WLKySVgFYErI5WARJJWLZYDsQwiyskFYJWIdkYrBKyQVglYx2I3JqP3ZqMRchYYSbAjFEZUAFhhYxEhhJELFqsbvGbCwgsVDsKjT3iBPQej9Dq1AnG7Go3cchO7wVsgOE5mtm29ps08fcu6cJhNUzlGTNFcGw43pg2QINivrOLIubz0DpXsdnXrKYzXNhzHd3zhSs6WkrZXuc7U3vE7sF/fKnF7ZdiVoKLAkGo/2SRruKPteMrXFVvt1qhvwB6pfctjLJZ4oUcEn2dC5F+0QDra9rCCa9Ma1EH8Q+cpqGzad7ld7TUs3xlrhcEvsL/KOcolq69i1adfJO6O4yiuMSoaihertvbwsDdsr+Ym8c6PVqFWUhnYghhmCxsdfq8nYDBDLsj3DlOr2fs5Tqin+FTymFarZllkS5lX/AA0PEpQUPg4A4RjopPhnb3QCGX7QPjxnrKbIoEZ0aZ/gX5SFjejeGb/D3O9HdfS+76S9eIP3iVPSr5PNd2CVnU7R6MBbmk/gHFhf95R+U5ypTZWNN1KOuoOdwdGB4g85rw6rHl4XZmyYJQ59iMVgFZKKQCk1FJFKwSsklYBWAEYpBKySVgMsQyMVgFZIZYtlgMjlYBWSGEArAYgrAKx5WaKxjI+7Mjt2bjsRbhYarNgQlECBtRGBZiiGBEI0FhBYQEK0ALDZLDT4azqcBqDznIYIEG4l7gMUQRnOTqoPdZuwzR2mH0khZGwQO6CdTJUoh0bEC0876T4RUrtuiwbO3I8Z3uNxAQXPE2nDdI8UKlTh2fq01aWT8ykZtVWw8+fDhGZBohIHhwz8LTSoL/Q+Ocm7VW1VvxBT6W/KJpr5ekeRVJijK0mSKNK9vDvPGW2Dw1+HoO6IwtK9sr5cQTx75ebOogfS/X14zDkZdEsNk4K9svhyInVYTDAfQ7pX7MUfVu+XlITPCLky1G1WLqrJEFxNM4ekZQ41PrT/AInJ9KV/WoLZpTA8LsTb4Ts8cuf18ZxXSE3rv3WHuUCS8OjeW/hGXVuoFOUgMseRFtO4c0QwgFY8iARAYgrBKRxEG0AI5WLZZJZYplgMjlYBWSGWARAZHKwSsewiyIDFbsyMtMjEWgEYsAQxEKg1EaBFrGCAUGohAQVhrAKL/DYAdUCMy3pJ+xdj2cM3aHLvkPZFLINv2vwnV4NPPvnHyzkm432b8cE6ZY0xlDi0jIo9GpFV0jpE0WYapn5TgGFzeej7YB6prC9we82nn5Sa9NKrMWqXKOa28lnB5p8CfnK6jXTgd7927W/llt0lwu89MtmN02U6A3GZ4HhrIdED6vb5QycyYofiiywNU2FqTt5Io1/E86LA7+VqYF/aqKPgp+hIWybBRwvb2R8L8p0WH+1x48TOblas0Q6J+z+u9hP/AHW//KXFJqvFEHhUY/8A0Ej4H6175YLFiVsuRoMeI9xv8bRb1bDNWHlvf6bx80ZocXXYymr1UZt0MN7Xd0e3PdPa9JxG1hetUP42+JnoGOw6v2XUMLjI5+BHI+Gc4TF0bOwuTZmzOZOZ1PGGg9M5GTV9IrCkBlk1qcS1OddSOfREZYBWSjTi2WOx0RSsErJBWARCwojkQGEkNFkR2BGYQCskMIpoDEkQCIwiCRAYuZGbsyAE8CMEwJDCwAwRiiCFjFWKxGwIaiaAhgQAdh6zKRYz0HY+I3kF55Rtran6MFfcL7xtrugEZ5n60knZP9oOIICpQpKO9nYn3WnO1a5s3aaLqz2FIycLgelWLf8Aw6fkj2/1yxPSOuqFzSRt0XsN9SRxtrwmD/Jxx4ZtWNnQbRYimxXUAkeU8/qMWJY8TedUNudZTJ3LqyntU23rCxzIIB8hczlt2bNJlhktxZj1cWmrKTpB9pPBviJTrr9fnLbbxG+ByT4k/KVlEdq316TRIpj0ddsekd1cicuZPP2R4ToqOFJ0B48/n4fVpE2Dg7jjn3Mb+ZPf6zpqGDA/7Tjz9T4N0I8BYSlYaeklgQKYEYJowxSRMyaM3Ml4iNWWcNtFP1j/AL7f6jO/qLecTtoWrOPxX9+f5yOBbZszalelFWViHWSmaJczemYSK4iSskuYoydioQyxbLJJgMI9wURWWKYSW0UwjUgoisIphJTRTSVjIxEEiPYQGELHQqxmQ5kYUWIqRivEBpsNI8BySlcRwIkQNGK0iwJAtDFpGBjFMVgU/TZR+jg+zUX1DD85RdHqv15y96Yn/wAN/Gn5zntggDhwPpaY9SbtN+J6PsStlnlr8BHbaqkYasQxA3GHDQ3AHA8JB2NUyGp7JN+Gi98f0gxQ/RalhqmunH94c55+a/2L7OjHonbGqWoKt9E004eA+Ai7w9nMporbgg0FvymWnT8O4U3+zn678o/Ry+3KgNVvwhV9L8f3ojZKb9QDXPhvd3sjvkfaFYtUdgurtYk2uAbC2p4CWvQ7Z9WrW7JA3bX7DuvmQRy4zbllUWyqEbaR6bsvD7iAsLAAfdsdBzMY2NW9s+Ps24d8jYwsi7pqC1tFpogFu4k931pXq2f22/8AiGV+5ZyGja3R0OGrA/QktWlLgQf2jcPY/wBss6Sn22P8vLwlmKdASpozS+Pwmmvz9LzY5cCMLTkOlFO1cn2lU/l+U6aqWHsn3r65yj6UoSKb2tqp4jgRn75VhyeumVaiNwZzjGIqNGvEuJ0kzmiWizGkRbCTsBbQDDMW0LHQtjFsYbRZjsdC2MWTDaLYyVhQLGKaMMAxphQF5ky83JWFEgNDDSKHhq8hZKiWrRoaQleNV5GwolhoxXkVWhq0Vioq+mVT9Qq+1UHoGMh9HMLcAjL/AJIh9K2v1a97N7rAfEy56K4YbomHVzpM3adcI6jo/ggF3Ccm3tMsuwNfKVu3v/K1E3h2G4XuBZ9MxxUHXhOu2bQFgPKUPSjZJ6uqygm9msL5nt/OcCGS8lv5OjXA/ZVMHDBuIpjkfGQcXX3EZvZUnzAy9ZebHwi/odx96keWoB7z8ZyO28R2AvtsOWgzP5Tq+HPif2c7WK5x+ihJyA5fXCd9/Zvg7K9cjIEqOyeCqciT+I8OE8/Zrnny1OflPUdk0uowdNbC9QFjdG+83eRwtNGplUaFhXNi9qYgM5GYueSjiq8fAxWFq6Z8RxXm3yldVr53toQdF5lufhH4Wucu7d9ngLfnMW3gsb5OjwLd/LlyMtqDfXlKDBVj8OXK0ucNU/LlyijwySZOExoKtNsZr3cDImKvKzaoL0HGpp2ceRsfQmWOKOUr6VVd7dbRwVOuhFvzmSL2ztEZcqjkmMS5m8QCjFDqhKnxBtI9SpOvF2cxrmgyRFMYJaAWkwoxjFsZjGLZpKxmmMU0JjEl7wsdGMYtjMZostHY6MYxZMxmgFo0x0bvMgb0yTsAVeMV5FUximRbJUSleNVpEVoxWkQolq8YryIrQ1MQqKXb1XerBfZUe8m/ynXdGRbdzHDznC9Z1ldjzY+4ZD0ndbH7IFuXnObrHaN+FVR32AcZSdiaYdGXW6keh7vylPs+rpblLZaxnn26Ztoi9GXDYWmMzdSM7/nn8PCeZ7WqHrCD/h9nUDP73y8p3ew8V1OHqlslw9Srwt2VJ07IHC2Xvnm+Mrsxao2RqMzH7IG8xJPqTOx4c3ul8GLVJcEvo9hTWxNOnqN4FvtsLA533dJ3fSLE/dFrIAAN1srLcDtH8QlL/Z9hwlOrimIz/VL+tKNbIvkBnqp/hg7RxIZiT943+0zDMk8e4CXZfVk+iEfTH7EE92l+FtLKPWTqGXDS/AcJWU6oJGWtgdTq17yXQrdw48Dzg48EUy+wZPI8OUu8Ixy14cpzmEq9w1H3TLjCVsvLkecoaJpl7SMYxkSjV+J5xxeWKSqiRFxJ+rSmrMQb8vGW2IYfRlPi2sf+ZTXImU3SZLVBVGlZb/xL2W/I+cpGqTpdpL1tBlGbUv1i6cB2x7s/4ZybGdLBK4/RkyxqVjGqRZeLZoBMvsroa1SLapFFoDGMKDepwkZW18TNsT8IlTr4wZNIaWgFpre+vhFkyQUEWgFpomATJBQW9MiesEyStBRgaMDSKHhhoiVEpWjVaRFeGHkWhUTA0XjMRuU2bkDbxOQ9bRavKzb2J7Kp7RufAaevwkWNRtkDAYgIwNrz0Lo9iqdQAqR3jl5TzdJa7F2k1CoHXhqODDlMWoxb48dmuEqPZsCVHHTwlktQW1HvlPsbFpVppUQggjzB4g98uFqW7ROQFz3W1nnpqnTNqZwfSjaG41fDCw66qrvoeyAHANs82Yan7uk5Ktik031Hmo+JnXbY2LQxWPQ4mmKgrUmNiWUgqGsAQwOQC5AanvnP9If7OMMKKVsOXpMygsCetpjsbzFQcxmPanY0uohCKh7sy5cW57m+jrae3MNQwdKgMTTuU32Aq4f7bklgc75BiPKc/W23hz/jodfvp+7bLunlS4R7VBZjuMq5AkG+9mPcD5zeHouBU3kYWpnUFe1vJa3kZpWP3IOKZ6ku2MPf++XX2r6Ds6SXR2xh/wBsunNiMzflPG6B7Q8R52IYehOUdXS7sRwdlt37zD5ZxuJHy0e4YbbuGv8A3o1/Hw1+7rnLLDdIMLl+uFwOVTn+7PAqiHqKb2y3nz0HaWmdeAyPeZN2JQO8zEZBawubamjWINuH2chK5Y0TUEfRWH29hv2vEfdqcrn7skjbNA6VRp7LfKfMlDBMabVdFpsq63YlgfXnfS48rLa2Euq1dAEwyADjehkdNB1ZvzkHj9rJbEfQNfatH9oPcRprwlZi9p0P2qeZA+PfPF6myn/R6Q3X/vaxORuotSGeXHdJ8I7Zmxy6bjFk3XJJtZj2DkL8Li3lpEsRFpI9YobVoBgeupmx9tM+7WUG1qK06jKpDIe0hBBBVsxmOWnlKShsqiiLkzEErcsxYi6ngQL9o5yQuS2GVr6S/HHazPOmuBjPFmpFFxBd5qKaGM8AtIq4sWJJ0iTjQdDDcT2MnFolW18ZHqY1QbcpqnVBzH1nGLbwSWMWxi3q21yiqtcAFibAC5PAASYUNJi2bvlD/wD1NO190i/fn8Iip0pTQKfG9/SLfEn5cjoGc8xMnMHpQeCgzIeYh+Wy8/Slm1xglQN4fe17j/ug/pbC2YzvbI+Gfa5yvzkT2WXoxgjExYM5yjiqrEqW3TqCL3IGozMe6VDe7FgR9lt5V96kG/nF5yDyy6r7RRBmZTYvFdY5a9srAdw/7yoxWFrs2VLdt+Levy1YzEwuJVs03he18iPGVTyyfRZDHBdln1thcnTwtDTEjW/nwkVGqIu8UZr/AHRcN8MpOp4vK3V1chyJ8RfjIrK32iUopdHR9DOla4epuM16dQ9rjungw/Od/iuklA2QOLGxY7y5jgNefwnkC4trZUn1AzuD4jKaOMqfsHP8Qy9Jky4I5JbmWKdKkel1NuU6mKpvfdFAVFDbygMGVTbI56HWw8ZYttvDsiKzrbcIa7LldN3nl9rjPI/0yp/6d/5hNjE1f2B/mEi9NHj9B5jHbPYAVP8Aqp3g23hce6TBXDJUA1KmwP8A090eVzKzr6v7H+oTa1qn7K3mPnNiyFLjZWYagmZscnUC9xlnbyzGUfWw11cLmeuBsfUf8SwWpU9gD3fOZvv7A9P90XmfodEWnhD+jJTuCTU39QbL1ZAJ77i3nHbKUIpDtYuzNkQ9gaNZMzxzdfoRoep7I+v4phepyX1+ci5Nkv7sbhMKow9SkQ9nqK4sCLgBrG4HnJtcp1SLZgaZo37DHKlSqIeH4xKwvV5L6/OaNSryX1+cTdha/mdRh8dTKqpfcIcmzqQGBUWz04RdDH02YlLuMgCFa7FUIIGXOwnMs9X8H9XzgGpV5J/V84LgjKmdJX2gT1RUgA1DccSOzY+FryJV6S0kX2ieCkXz1OeWUozUrcqfvaCWrcqf9Us3ENsS2O36WRW9gPXlAw+3hvHfNw2mmWvAeUqia3+X/X84BNb/AC/c/wA5JZGDjEkVtoqwNyVAue7XKV+G2pZjcEWOfdGl63+X7n+cA1a3+X/X84tw7Q3EbaJIKqSN05W7Tcm8LxNPbFe+8F3afPKwzIzPDw7ol6lXXdpn+a/xketvnVaZ82+cnusVom7Y2tUbdpqc/tXBHa48PD0lZido1WXdJsCM7feHC8B6beyvkfmYk0m5eogSTQqZDNM/REG0Bmpk3NQA6fqRfTIHLPvMaoA0AOmo4i2fvm5kooNzCJubnX0hKe8zJkKE22FvePvhh5kyAjfWTYqTJkASN9ZNipMmRAbNSZ1kyZD2CjRqTDUmTIBRnW84Jq8BNTIBRgrXF9L/ABm+tmpkYGdZBapaZMiAE1IJqzJkYAtUtAapMmRWIBqpgGq3KZMjAE1G5esWztyEyZGKhTM3IRTsw4DOZMjIiTvchAcNyGUyZJisWUY8osqZkyMkpAEmZMmRl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1034" name="AutoShape 10" descr="data:image/jpeg;base64,/9j/4AAQSkZJRgABAQAAAQABAAD/2wCEAAkGBxASEhUQEhIVEBUPFRUVFRUVFRUQDxAVFRUWFhUVFRUYHSggGBolGxUVITEhJSkrLi4uFx8zODMtNygtLisBCgoKDg0OGhAQGy0lHR0tLS0rLS0tLS0tLS0tLS0tLS0tLS0tLS0tLS0tLS0tLS0tLS0tLS0tLS0tLS0tLS0tLf/AABEIALcBEwMBIgACEQEDEQH/xAAcAAACAgMBAQAAAAAAAAAAAAACAwQFAAEGBwj/xABHEAACAQIDBAcFBAcHAgcBAAABAgADEQQhMQUSQVEGEyJhcYGhUpGx0fAyQmLBFCNTcoKSogczQ2Oy0uFz8SQ0VJOjwtMW/8QAGgEAAgMBAQAAAAAAAAAAAAAAAAECAwQFBv/EACgRAAICAQQABgMAAwAAAAAAAAABAhEDBBIhMQUTIkFRcTJh8BQjof/aAAwDAQACEQMRAD8A5YJCCRoWbCzsHIsWEhBIwLDCxBYoJDVY1Kd8pY4bAAmxykZSS7JJWHsDZTVmy0XUz0HBYRVsoGkhbBwiollyva/M98vsJSuec4+oy75cdGzHGkGKfCNalllCdLGPQXEzFxwPTGkjAEmzKMu8cQfScdaehdLNkKQWAPErnx5ThHpEGxFp2NI08dGDPakRmWD1ck7kwJNRRZH6uZ1ck7kwrALI3VzRpyQVmt2AWRykErJO5NGnGFkbdglJK3IJSAWRSkApJZSCyQHZDKQSklFYJSA7IpSCUkkrAKxUOyMUi2SSisArAdkUpAKSWViykBkUrBKyQUglYwIxpDlMkjdmR0Ky63ZvdjAsILGV2LCwwsYEhBZELDwaZzoMLRuLyioixlvSxJUTPmTfRbB8F9g6hXMHWX2xa5OuXdynBptBtL5Tr+jFffztOfnwyitzNOLIm6Oo3Ryg7scomMsz0aSn2tYrY35+6eabSa9Ru42909J2zUCg6TzrG2LkjiZt0PbMeqfRC3Zrdjis0VnSMYrdmiscRaJYk6ZDnx8oADgWpVK3UO/VZA7xFwcr21yh4igFZlVhUCkgMuasOYjejOEX9OUW1Qd5vdh9GDjaO7VqbuVnfLgbMZjxZZPUTg3wkjXkhFYotdsRuzN2MRge48vlzm92bDIJ3YBWSCsFljAjkRbCSCsErACMVgkR5WCUgCI5WLKySVgFYErI5WARJJWLZYDsQwiyskFYJWIdkYrBKyQVglYx2I3JqP3ZqMRchYYSbAjFEZUAFhhYxEhhJELFqsbvGbCwgsVDsKjT3iBPQej9Dq1AnG7Go3cchO7wVsgOE5mtm29ps08fcu6cJhNUzlGTNFcGw43pg2QINivrOLIubz0DpXsdnXrKYzXNhzHd3zhSs6WkrZXuc7U3vE7sF/fKnF7ZdiVoKLAkGo/2SRruKPteMrXFVvt1qhvwB6pfctjLJZ4oUcEn2dC5F+0QDra9rCCa9Ma1EH8Q+cpqGzad7ld7TUs3xlrhcEvsL/KOcolq69i1adfJO6O4yiuMSoaihertvbwsDdsr+Ym8c6PVqFWUhnYghhmCxsdfq8nYDBDLsj3DlOr2fs5Tqin+FTymFarZllkS5lX/AA0PEpQUPg4A4RjopPhnb3QCGX7QPjxnrKbIoEZ0aZ/gX5SFjejeGb/D3O9HdfS+76S9eIP3iVPSr5PNd2CVnU7R6MBbmk/gHFhf95R+U5ypTZWNN1KOuoOdwdGB4g85rw6rHl4XZmyYJQ59iMVgFZKKQCk1FJFKwSsklYBWAEYpBKySVgMsQyMVgFZIZYtlgMjlYBWSGEArAYgrAKx5WaKxjI+7Mjt2bjsRbhYarNgQlECBtRGBZiiGBEI0FhBYQEK0ALDZLDT4azqcBqDznIYIEG4l7gMUQRnOTqoPdZuwzR2mH0khZGwQO6CdTJUoh0bEC0876T4RUrtuiwbO3I8Z3uNxAQXPE2nDdI8UKlTh2fq01aWT8ykZtVWw8+fDhGZBohIHhwz8LTSoL/Q+Ocm7VW1VvxBT6W/KJpr5ekeRVJijK0mSKNK9vDvPGW2Dw1+HoO6IwtK9sr5cQTx75ebOogfS/X14zDkZdEsNk4K9svhyInVYTDAfQ7pX7MUfVu+XlITPCLky1G1WLqrJEFxNM4ekZQ41PrT/AInJ9KV/WoLZpTA8LsTb4Ts8cuf18ZxXSE3rv3WHuUCS8OjeW/hGXVuoFOUgMseRFtO4c0QwgFY8iARAYgrBKRxEG0AI5WLZZJZYplgMjlYBWSGWARAZHKwSsewiyIDFbsyMtMjEWgEYsAQxEKg1EaBFrGCAUGohAQVhrAKL/DYAdUCMy3pJ+xdj2cM3aHLvkPZFLINv2vwnV4NPPvnHyzkm432b8cE6ZY0xlDi0jIo9GpFV0jpE0WYapn5TgGFzeej7YB6prC9we82nn5Sa9NKrMWqXKOa28lnB5p8CfnK6jXTgd7927W/llt0lwu89MtmN02U6A3GZ4HhrIdED6vb5QycyYofiiywNU2FqTt5Io1/E86LA7+VqYF/aqKPgp+hIWybBRwvb2R8L8p0WH+1x48TOblas0Q6J+z+u9hP/AHW//KXFJqvFEHhUY/8A0Ej4H6175YLFiVsuRoMeI9xv8bRb1bDNWHlvf6bx80ZocXXYymr1UZt0MN7Xd0e3PdPa9JxG1hetUP42+JnoGOw6v2XUMLjI5+BHI+Gc4TF0bOwuTZmzOZOZ1PGGg9M5GTV9IrCkBlk1qcS1OddSOfREZYBWSjTi2WOx0RSsErJBWARCwojkQGEkNFkR2BGYQCskMIpoDEkQCIwiCRAYuZGbsyAE8CMEwJDCwAwRiiCFjFWKxGwIaiaAhgQAdh6zKRYz0HY+I3kF55Rtran6MFfcL7xtrugEZ5n60knZP9oOIICpQpKO9nYn3WnO1a5s3aaLqz2FIycLgelWLf8Aw6fkj2/1yxPSOuqFzSRt0XsN9SRxtrwmD/Jxx4ZtWNnQbRYimxXUAkeU8/qMWJY8TedUNudZTJ3LqyntU23rCxzIIB8hczlt2bNJlhktxZj1cWmrKTpB9pPBviJTrr9fnLbbxG+ByT4k/KVlEdq316TRIpj0ddsekd1cicuZPP2R4ToqOFJ0B48/n4fVpE2Dg7jjn3Mb+ZPf6zpqGDA/7Tjz9T4N0I8BYSlYaeklgQKYEYJowxSRMyaM3Ml4iNWWcNtFP1j/AL7f6jO/qLecTtoWrOPxX9+f5yOBbZszalelFWViHWSmaJczemYSK4iSskuYoydioQyxbLJJgMI9wURWWKYSW0UwjUgoisIphJTRTSVjIxEEiPYQGELHQqxmQ5kYUWIqRivEBpsNI8BySlcRwIkQNGK0iwJAtDFpGBjFMVgU/TZR+jg+zUX1DD85RdHqv15y96Yn/wAN/Gn5zntggDhwPpaY9SbtN+J6PsStlnlr8BHbaqkYasQxA3GHDQ3AHA8JB2NUyGp7JN+Gi98f0gxQ/RalhqmunH94c55+a/2L7OjHonbGqWoKt9E004eA+Ai7w9nMporbgg0FvymWnT8O4U3+zn678o/Ry+3KgNVvwhV9L8f3ojZKb9QDXPhvd3sjvkfaFYtUdgurtYk2uAbC2p4CWvQ7Z9WrW7JA3bX7DuvmQRy4zbllUWyqEbaR6bsvD7iAsLAAfdsdBzMY2NW9s+Ps24d8jYwsi7pqC1tFpogFu4k931pXq2f22/8AiGV+5ZyGja3R0OGrA/QktWlLgQf2jcPY/wBss6Sn22P8vLwlmKdASpozS+Pwmmvz9LzY5cCMLTkOlFO1cn2lU/l+U6aqWHsn3r65yj6UoSKb2tqp4jgRn75VhyeumVaiNwZzjGIqNGvEuJ0kzmiWizGkRbCTsBbQDDMW0LHQtjFsYbRZjsdC2MWTDaLYyVhQLGKaMMAxphQF5ky83JWFEgNDDSKHhq8hZKiWrRoaQleNV5GwolhoxXkVWhq0Vioq+mVT9Qq+1UHoGMh9HMLcAjL/AJIh9K2v1a97N7rAfEy56K4YbomHVzpM3adcI6jo/ggF3Ccm3tMsuwNfKVu3v/K1E3h2G4XuBZ9MxxUHXhOu2bQFgPKUPSjZJ6uqygm9msL5nt/OcCGS8lv5OjXA/ZVMHDBuIpjkfGQcXX3EZvZUnzAy9ZebHwi/odx96keWoB7z8ZyO28R2AvtsOWgzP5Tq+HPif2c7WK5x+ihJyA5fXCd9/Zvg7K9cjIEqOyeCqciT+I8OE8/Zrnny1OflPUdk0uowdNbC9QFjdG+83eRwtNGplUaFhXNi9qYgM5GYueSjiq8fAxWFq6Z8RxXm3yldVr53toQdF5lufhH4Wucu7d9ngLfnMW3gsb5OjwLd/LlyMtqDfXlKDBVj8OXK0ucNU/LlyijwySZOExoKtNsZr3cDImKvKzaoL0HGpp2ceRsfQmWOKOUr6VVd7dbRwVOuhFvzmSL2ztEZcqjkmMS5m8QCjFDqhKnxBtI9SpOvF2cxrmgyRFMYJaAWkwoxjFsZjGLZpKxmmMU0JjEl7wsdGMYtjMZostHY6MYxZMxmgFo0x0bvMgb0yTsAVeMV5FUximRbJUSleNVpEVoxWkQolq8YryIrQ1MQqKXb1XerBfZUe8m/ynXdGRbdzHDznC9Z1ldjzY+4ZD0ndbH7IFuXnObrHaN+FVR32AcZSdiaYdGXW6keh7vylPs+rpblLZaxnn26Ztoi9GXDYWmMzdSM7/nn8PCeZ7WqHrCD/h9nUDP73y8p3ew8V1OHqlslw9Srwt2VJ07IHC2Xvnm+Mrsxao2RqMzH7IG8xJPqTOx4c3ul8GLVJcEvo9hTWxNOnqN4FvtsLA533dJ3fSLE/dFrIAAN1srLcDtH8QlL/Z9hwlOrimIz/VL+tKNbIvkBnqp/hg7RxIZiT943+0zDMk8e4CXZfVk+iEfTH7EE92l+FtLKPWTqGXDS/AcJWU6oJGWtgdTq17yXQrdw48Dzg48EUy+wZPI8OUu8Ixy14cpzmEq9w1H3TLjCVsvLkecoaJpl7SMYxkSjV+J5xxeWKSqiRFxJ+rSmrMQb8vGW2IYfRlPi2sf+ZTXImU3SZLVBVGlZb/xL2W/I+cpGqTpdpL1tBlGbUv1i6cB2x7s/4ZybGdLBK4/RkyxqVjGqRZeLZoBMvsroa1SLapFFoDGMKDepwkZW18TNsT8IlTr4wZNIaWgFpre+vhFkyQUEWgFpomATJBQW9MiesEyStBRgaMDSKHhhoiVEpWjVaRFeGHkWhUTA0XjMRuU2bkDbxOQ9bRavKzb2J7Kp7RufAaevwkWNRtkDAYgIwNrz0Lo9iqdQAqR3jl5TzdJa7F2k1CoHXhqODDlMWoxb48dmuEqPZsCVHHTwlktQW1HvlPsbFpVppUQggjzB4g98uFqW7ROQFz3W1nnpqnTNqZwfSjaG41fDCw66qrvoeyAHANs82Yan7uk5Ktik031Hmo+JnXbY2LQxWPQ4mmKgrUmNiWUgqGsAQwOQC5AanvnP9If7OMMKKVsOXpMygsCetpjsbzFQcxmPanY0uohCKh7sy5cW57m+jrae3MNQwdKgMTTuU32Aq4f7bklgc75BiPKc/W23hz/jodfvp+7bLunlS4R7VBZjuMq5AkG+9mPcD5zeHouBU3kYWpnUFe1vJa3kZpWP3IOKZ6ku2MPf++XX2r6Ds6SXR2xh/wBsunNiMzflPG6B7Q8R52IYehOUdXS7sRwdlt37zD5ZxuJHy0e4YbbuGv8A3o1/Hw1+7rnLLDdIMLl+uFwOVTn+7PAqiHqKb2y3nz0HaWmdeAyPeZN2JQO8zEZBawubamjWINuH2chK5Y0TUEfRWH29hv2vEfdqcrn7skjbNA6VRp7LfKfMlDBMabVdFpsq63YlgfXnfS48rLa2Euq1dAEwyADjehkdNB1ZvzkHj9rJbEfQNfatH9oPcRprwlZi9p0P2qeZA+PfPF6myn/R6Q3X/vaxORuotSGeXHdJ8I7Zmxy6bjFk3XJJtZj2DkL8Li3lpEsRFpI9YobVoBgeupmx9tM+7WUG1qK06jKpDIe0hBBBVsxmOWnlKShsqiiLkzEErcsxYi6ngQL9o5yQuS2GVr6S/HHazPOmuBjPFmpFFxBd5qKaGM8AtIq4sWJJ0iTjQdDDcT2MnFolW18ZHqY1QbcpqnVBzH1nGLbwSWMWxi3q21yiqtcAFibAC5PAASYUNJi2bvlD/wD1NO190i/fn8Iip0pTQKfG9/SLfEn5cjoGc8xMnMHpQeCgzIeYh+Wy8/Slm1xglQN4fe17j/ug/pbC2YzvbI+Gfa5yvzkT2WXoxgjExYM5yjiqrEqW3TqCL3IGozMe6VDe7FgR9lt5V96kG/nF5yDyy6r7RRBmZTYvFdY5a9srAdw/7yoxWFrs2VLdt+Levy1YzEwuJVs03he18iPGVTyyfRZDHBdln1thcnTwtDTEjW/nwkVGqIu8UZr/AHRcN8MpOp4vK3V1chyJ8RfjIrK32iUopdHR9DOla4epuM16dQ9rjungw/Od/iuklA2QOLGxY7y5jgNefwnkC4trZUn1AzuD4jKaOMqfsHP8Qy9Jky4I5JbmWKdKkel1NuU6mKpvfdFAVFDbygMGVTbI56HWw8ZYttvDsiKzrbcIa7LldN3nl9rjPI/0yp/6d/5hNjE1f2B/mEi9NHj9B5jHbPYAVP8Aqp3g23hce6TBXDJUA1KmwP8A090eVzKzr6v7H+oTa1qn7K3mPnNiyFLjZWYagmZscnUC9xlnbyzGUfWw11cLmeuBsfUf8SwWpU9gD3fOZvv7A9P90XmfodEWnhD+jJTuCTU39QbL1ZAJ77i3nHbKUIpDtYuzNkQ9gaNZMzxzdfoRoep7I+v4phepyX1+ci5Nkv7sbhMKow9SkQ9nqK4sCLgBrG4HnJtcp1SLZgaZo37DHKlSqIeH4xKwvV5L6/OaNSryX1+cTdha/mdRh8dTKqpfcIcmzqQGBUWz04RdDH02YlLuMgCFa7FUIIGXOwnMs9X8H9XzgGpV5J/V84LgjKmdJX2gT1RUgA1DccSOzY+FryJV6S0kX2ieCkXz1OeWUozUrcqfvaCWrcqf9Us3ENsS2O36WRW9gPXlAw+3hvHfNw2mmWvAeUqia3+X/X84BNb/AC/c/wA5JZGDjEkVtoqwNyVAue7XKV+G2pZjcEWOfdGl63+X7n+cA1a3+X/X84tw7Q3EbaJIKqSN05W7Tcm8LxNPbFe+8F3afPKwzIzPDw7ol6lXXdpn+a/xketvnVaZ82+cnusVom7Y2tUbdpqc/tXBHa48PD0lZido1WXdJsCM7feHC8B6beyvkfmYk0m5eogSTQqZDNM/REG0Bmpk3NQA6fqRfTIHLPvMaoA0AOmo4i2fvm5kooNzCJubnX0hKe8zJkKE22FvePvhh5kyAjfWTYqTJkASN9ZNipMmRAbNSZ1kyZD2CjRqTDUmTIBRnW84Jq8BNTIBRgrXF9L/ABm+tmpkYGdZBapaZMiAE1IJqzJkYAtUtAapMmRWIBqpgGq3KZMjAE1G5esWztyEyZGKhTM3IRTsw4DOZMjIiTvchAcNyGUyZJisWUY8osqZkyMkpAEmZMmRl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pic>
        <p:nvPicPr>
          <p:cNvPr id="1036" name="Picture 12" descr="https://encrypted-tbn2.gstatic.com/images?q=tbn:ANd9GcRDT0DVNe5Ze2U2S1aLO1dtIP-e519HRoI1mIaXBBEPsjEHfuwC"/>
          <p:cNvPicPr>
            <a:picLocks noChangeAspect="1" noChangeArrowheads="1"/>
          </p:cNvPicPr>
          <p:nvPr/>
        </p:nvPicPr>
        <p:blipFill>
          <a:blip r:embed="rId4" cstate="print"/>
          <a:srcRect t="20635"/>
          <a:stretch>
            <a:fillRect/>
          </a:stretch>
        </p:blipFill>
        <p:spPr bwMode="auto">
          <a:xfrm>
            <a:off x="3429000" y="3124200"/>
            <a:ext cx="3733800" cy="15825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38" name="AutoShape 14" descr="data:image/jpeg;base64,/9j/4AAQSkZJRgABAQAAAQABAAD/2wCEAAkGBxMSEhUSExMVFRUVFRgXFxUYFRUXFxUVFxUYFxUVFRcYHSggGBolHRUVITEhJSkrLi4uFx8zODMtNygtLisBCgoKDg0OGhAPGyslHR0tLS0tLS0tLS0tLS0tLS0tLS0tLS0tLS0tLS0tLS0tLS0tLS0tLS0tLS0tLS0tLS0tLf/AABEIARMAtwMBIgACEQEDEQH/xAAcAAACAgMBAQAAAAAAAAAAAAAAAgEDBAUHBgj/xABDEAACAQICBQgHBQYFBQAAAAAAAQIDEQQhEjFBUaEFYXGBkcHR8AYHExQiUrEyQmKS4VNygqLC8RUjY7KzJENz0vL/xAAYAQEBAQEBAAAAAAAAAAAAAAAAAQIDBP/EACARAQEAAgEFAQEBAAAAAAAAAAABAhESEyExQVFhA4H/2gAMAwEAAhEDEQA/ALEixBFDJHWvPtKHiiIotjEgmKLYxIhEujEioghpRLIQCui43uMOSEsPUENokdFZKkDaxFiRSmWxkSqtgZNNmNFl9OREZ9J3RKiNhEmZCoAUxgWRpmTSoGRHDlGLTomTHDMy6OGM+nRJbFkan3R7iTeJAZ5ukxcbURlEu9mSqZpyVxiXQiNGmXQgQLGBfCA0KZbGmZVEYmNiVYz4QMblLJIuPlfTWTYrZq8by/Qptpz0nuj8XHUu01Nf0t+Sk/4pJcEn9TpuRny9Q5EaZ4up6UV3qjTXVJ/1Fb9I8Rvj+T9TPKLqvdRqDxqHg16Q4j5o/lRZD0lrr5H/AAvuY5Q1XvoTMmizwdD0smvtU4vobj9bm1wfpbSf21OHPbSXDPgXlDT33JdFykrHoFhDyPIPKdOo04TUlts9XStaOg0krJrVYzldNYzbDo4Uv93RkJEmeVb4lhCwwAZaAAAHMXQBUDa+7DQwxrblxa2NAuhhmbSnhDOw+DJtZi0lPDMy/dMjfUuT4hWw1tSJtri0Dw9jwPrMxNSLpUk2oSjKTt95ppWfMssuc6tLD32HgfWnyf8A5dGdvs1HHqnG/wDQixmxyxUw0DOdJCOPN5siDFdPz2hoGTMV+eAFDgSoeezxLWvPaSvPDwAqUCVEtXngNTQDYOvKnJThJxktTXnNcx9IchVZTw1GckoylShKSWpOUU2l1s+ecHg/aTjBa5SjH8zS7z6SpwUUktSSS6FqDWMMAAGgAAAAAAec9iWRoGZGjcvhhibGHSoGwpUR40kWjyIjEmwAXQVwR4v1rYZe46Xy1ab7bx/qPbHmfWRS0uTsRzKEvy1Iv6JliXw4YxGvPWiSPPEjBJC+foPLzwFAgLEonz9QBIspwy87xbee0tggN76H4fTxmHX+tB/lel/Sd7OK+relfHUebTfZTl4nag3AAAFAAAAAABXTgWAgJIAAAoAAAA03plT0sDil/oVH2Rb7jcmv9IlfCYj/AMFX/jkWeR87JENDWyFaI5lkJcafULcCLk389pFwTAe5bTZQy2Aa0976q4Xxl91Kb4xXeddOU+qOP/U1Huov/fDwOrBYAAAoAAAAAAITJEUidIBgBAAAAABrfSSVsJiHuoVf+ORsjQ+ndbQ5PxL30nH89of1FhXBJTK2yGBGEyeX6CNkyYsgDMlCkgPMamRImmGo6J6oZ/8AU1V/ovhOPidYOOeqerbG2+ajNcYy7jsYUAAAAAAAAABQWRRXGQtLFxc5QWuNr5P5U9erU0BkgAAAAAAeN9a+I0cA4/tKtOPY9P8AoPZHM/XRi/hw9FbXOo+pKMf90uwsSuXtA7CktIiImlYVsJsW4DXJTQlybgWu3lE00VtjQYV6v1fV9DHUHscnH80ZRXFo7kfOXJOJ9lVp1F9ycZflkn3H0ZF3V1tCpAAAAAAAAADDgYmEppYio9HNyV5ZfsqeSzvsWyxsacDHwr/zauWWlry/Z0gM4AAAAAADiPrTxvtMfKOylCFPrtpy4zt1HbZySTb1LN9B83cr4321arW/aVJz6FKTaXZZAYbQ6T4eIrYOXgEJMgJyzIuREki3JTAe2omIulkSmGmRTR3/ANEsX7XB0J3u/ZxTf4orRlxiz5/pyOweqfG6eGnS206l1+7NXX8ymB7cAAoAAAAAACEjFwy+Kb3zl9Ir+kyzFwi1u9/jnu+aQWMoAAIAAAPP+nnKHsMBXknZyj7OPTU+DLoTb6jgTOpeublG0aGHT1t1ZdEVowv0uUvynK2yoklP6ipjx1dpkUtBYjSIuSoZILEKRNyBkiUJcaLKq6B731UY7QxUqb1VabXTKDUlw0zn8JG39H8f7CvSq/JOMn+7f4l2NoK+hUyRIvaDZpNnAQLhORwF0gC7MYWDnF7r6c91/tSZmGFg5PRjla9n2p8A0zgAgIkAMPlfHKhQq1nqpwlLpsrpdbsgOJesXH+2x9Z3uqbVKPRD7X87meaaGqzcm5Sd2223vbd2+24lhagS1j7Or6iWy6yystfT3GUY9gBoLEAAWJsQSgBILFU8S+kzHSLYysFd/wDQzHqvgqE73agoP96Hwt9dr9ZudE556oOULwq0G/suNRda0Z8VHtOiWNQRohojAVNQmiAwA0Ga3BOShTvb7NPO+12WXOZ2IlaEnui/oYNDKMEm8lTvqvrX2grZkJmPyhW0acparW+oYSsnCD+e763eT7wMk8L63uUvZ4SNFP4q00v4Kdpy46C6z3RxL1r8p+1xzpp/DQiofxSWnN8Yr+EDxlyCbkJmUMlmsvNxq7Ba+hEVtnQRFLC4NhcgEwC4XAZMkS5Nwpx0/oyrSGT3Fnkeu9XnKXscbSbfw1P8uX8eUf5lE7kfNGHqtNNOzWae5rUz6L5Ixqr0KVZf9yEZdDazXU7ouKswCLkmgAAAYPKsbUKrvqpTez5GY/u8LZSWSjlpfZs/haV8vO41/LvLCjQqxnazi4J3s7ztBLtkW4jlpRqONrvRvudnHSeerK3m5LVjC9OeTFUwk4OUtakmtcZRzi781h+QadWNPCr2um7yjK8V8VlK8r64vUbH0qyoSyv/APL7SrkmcdChkrvSdlv0W+3MbTUbXGV1ShOpO2jCMpSfNFNvgj5ux+LlWqTqy+1UnKb165NtrjY7H6z+WdDAKKupYlqKTVpKH253WzJKL/eOLEyqEbJg80vORKRjVqmqztn2bDFySsuG3q4sWrr2iYTpvfO99xZLX2iUipMgdImw2ui5g2xybE2ETYD2Cw2aJ2jRJFjP4mubvRqXuLIS85nZvVNyl7TCyot50Z5fuTvJfzaZxlM9h6uuXI4XEt1JKNKdOSm3ey0VpxeX7rX8QlV28DmeM9c+DjNRhSr1I3WlO0YWW1xi3dvmdj1svTHBrD08V7STo1b6M406s0tFfEp6EXoNWf2ranuNzKXwkylb8DymF9PeT5yehWlUlJ5RhRrSm0lsioXaWfRcgs7+DccXrcr1ZLRlVqO/Prd019/8K2bEZFT0kqKppxk07feWm7WafxTqN53e3aaapgW3lNJW1aG3Y9ZD5Pfz7vuLZr27ThzrWr8ek5Z9OcTik6c62jFpJ04U4RTccr/bcrt8+4wcD6QV6GjGnia0VG+jGyaipZNpOTS167GlXJqf3ms5alz2W0f/AA1ftJaraufXrLc0434zuUMdVrRhGpiJyVJNR0nfRTzavt2diNdLCyasqks807O3QmXxwCvfT23tbL93XqD3BWtpuyTWre279KvbqMS361r8UU8PK6bneKVvvZ7tVh3RhKzslfcpduvWW+4xsld5c2vLbvEeAi7PSe3LLaS7vs1+B0I7MujT/wDYshhdNaMVqV3nO+W27kVLk6K+9LUt2wsoYOMZKV27Nuzs1mrWa2rmJq/TX41VaThOVm+ZNt5KN3rvt+hQpNS+1JpZ63mta7jcPkum9svPURLkyGSvLN2181+47TLszxrVVZTaTcmnmns1cy1bewl1ZfY0nq356WvXr5jaf4VDfLtLI4GKvlrVtSy51uY5/hxrSU8ROKvpN5pZu+S19w8Kk1J/E2km1d82V+BtVydDVnqa179vSD5PjdvPNW2Wy5mOcTjWqVao3GWk7N78rq2kvO8uw1aTblJ5aOr8V1a24zFyfF3ze3d0bgXJy3y4DnDjWGsTNyb0ta1bnYrxOJm4WbuupXM9cmx3yD/DI75dpLlLNaLha0Ln2mwo8q140JUY1ZKm3nDSlo3eu0b2V7ZmZLkyK2y1ri7DLk1fNIzuMdKtNSrtO6fHPgBtv8KXzSAmovTrLbl83CPgSr/M/wCXwKFiOfgWe05+Bxv9o7csPp6bdte17t75h8974GMqttq27N7B189nFDqxZljryy10/QeNO/31wMP2r3oFWe9dgn9YvLH62EaD/aRJhhW0npx1L6Gv9u9/0J95dv0NT+uKbm/LY+6fjiHu340a94iSsQsXLfwROribn1sPd/xrz1iVKOcfj27vwyMR4t7XwF98eXM76rbGu8s/rim59jYrD/j4fqHu34n2LxMGOP5iHjVu+perim59Z6wy+Z9i8Q91XzPh4mBTx63Li+8JY+O7s/uXq4r/AKzIYZW1vXL5fmfOT7svmf8AL4mvjjVbrey+tt7Hzke/W2r8v6jq4p2+tl7tH5n/ACh7st77Ua2OOW1rs7xnik/KHVxO31m1cOrLP70dsfmQ3uy8uJrp1k9+tbedE+8dD6b9zHVxO31nugvLiBrXieaPRd97AvVx/Fln1gez5uK7x/Z7nbrQypZX8bjNnj28hbt7+BKllt4d4ue3Pz0Dwo7dW7UTsqvS58urjkSpW1JWJcmtnj2EXfm4EVLv6ecwt/bMfSvq8OAru9SXYVEybWu3WRK26/noCLfb0kXd7dxBCX4ZDu25rrzFT82JbstXamBMX0jOqt7y32ETe7tuLn/ZvLrY0LnJMSTTWq5EXff2tiuGep9A0J+HcuPcTDRf3XxCK5voD6PPYA0Yw2Jce4JrmXElPLb1MV1tmiO6iD2WV7i6tdutPvByb2dqQqfNw8C6Ep88ewCKi5r9AGouzxktllzZjKStq67vxKZVFzPpYSxGVlo5c30M8amlymvN+4W8d6fU+95mO6kvmXQCk9ss+ZMvE0tUs/0GdVc3Z1Fd29vAJ22yfQNQMqi6OonSSydutPuZWlllLtuEtJZqXnrGoaWKa8LX7ybrdw70yrPe3zZE5711/wBxoTl0dveNeOvPssI3bU1fpeQOTtv6mxoNDR224+IrktS89OYRlL5kuaz69RM+lF9iYPo3ZpvgFlzedyIXTbdkRot62un9CCLR3rsCy2Pst4jRpW2rrCSy3dCRdhYpXzS4ETjfV4d4k01uXO0iHN8xdLpYnsvZdoX3Pu7yE3u7QSW1RT6FqBoRbvt89ACyWeztsA0ulrVtviRN25+v9AlKO9dGS6yNKIQsZ2zulfnREZK2vgWuKerwE860NidKPN227xnofrrQjilu87iVBb7ZcbdAB8O8a65uwqnHbxy+hF0hoWSjBa2+8mEo215ed5VGSev6EJJ9PQXX0XVaqeq/NqKXLnIy1v6eBZCMS9oFU1vZY6628RFZbAdVbia2Hp1Vq3kOpF7/ADuFtB6099+bcLox3vrzGoaOppLKXUxoVee3aLHR8+ANdI1A3tE9bb6EyJytvQKS2trzxHtG3h4E8Clu++40nvd+mwrW642ituvtKpfaLcuwCZJZeH6gXsquT6OxDUnd2fnMALfDCxxz7OJUwAmLUWKbsEnZXIAntVcXfXnmRMAN+0vhDk7k3+oAVTXyT6O8Vee0kDKGayuVyybsQAiU9sxmsrkgKRTN52Ggs+sALfAtjFcCt6wAzCeUpCtWu1uACr7TFgABuP/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1040" name="AutoShape 16" descr="data:image/jpeg;base64,/9j/4AAQSkZJRgABAQAAAQABAAD/2wCEAAkGBxMSEhUSExMVFRUVFRgXFxUYFRUXFxUVFxUYFxUVFRcYHSggGBolHRUVITEhJSkrLi4uFx8zODMtNygtLisBCgoKDg0OGhAPGyslHR0tLS0tLS0tLS0tLS0tLS0tLS0tLS0tLS0tLS0tLS0tLS0tLS0tLS0tLS0tLS0tLS0tLf/AABEIARMAtwMBIgACEQEDEQH/xAAcAAACAgMBAQAAAAAAAAAAAAAAAgEDBAUHBgj/xABDEAACAQICBQgHBQYFBQAAAAAAAQIDEQQhEjFBUaEFYXGBkcHR8AYHExQiUrEyQmKS4VNygqLC8RUjY7KzJENz0vL/xAAYAQEBAQEBAAAAAAAAAAAAAAAAAQIDBP/EACARAQEAAgEFAQEBAAAAAAAAAAABAhESEyExQVFhA4H/2gAMAwEAAhEDEQA/ALEixBFDJHWvPtKHiiIotjEgmKLYxIhEujEioghpRLIQCui43uMOSEsPUENokdFZKkDaxFiRSmWxkSqtgZNNmNFl9OREZ9J3RKiNhEmZCoAUxgWRpmTSoGRHDlGLTomTHDMy6OGM+nRJbFkan3R7iTeJAZ5ukxcbURlEu9mSqZpyVxiXQiNGmXQgQLGBfCA0KZbGmZVEYmNiVYz4QMblLJIuPlfTWTYrZq8by/Qptpz0nuj8XHUu01Nf0t+Sk/4pJcEn9TpuRny9Q5EaZ4up6UV3qjTXVJ/1Fb9I8Rvj+T9TPKLqvdRqDxqHg16Q4j5o/lRZD0lrr5H/AAvuY5Q1XvoTMmizwdD0smvtU4vobj9bm1wfpbSf21OHPbSXDPgXlDT33JdFykrHoFhDyPIPKdOo04TUlts9XStaOg0krJrVYzldNYzbDo4Uv93RkJEmeVb4lhCwwAZaAAAHMXQBUDa+7DQwxrblxa2NAuhhmbSnhDOw+DJtZi0lPDMy/dMjfUuT4hWw1tSJtri0Dw9jwPrMxNSLpUk2oSjKTt95ppWfMssuc6tLD32HgfWnyf8A5dGdvs1HHqnG/wDQixmxyxUw0DOdJCOPN5siDFdPz2hoGTMV+eAFDgSoeezxLWvPaSvPDwAqUCVEtXngNTQDYOvKnJThJxktTXnNcx9IchVZTw1GckoylShKSWpOUU2l1s+ecHg/aTjBa5SjH8zS7z6SpwUUktSSS6FqDWMMAAGgAAAAAAec9iWRoGZGjcvhhibGHSoGwpUR40kWjyIjEmwAXQVwR4v1rYZe46Xy1ab7bx/qPbHmfWRS0uTsRzKEvy1Iv6JliXw4YxGvPWiSPPEjBJC+foPLzwFAgLEonz9QBIspwy87xbee0tggN76H4fTxmHX+tB/lel/Sd7OK+relfHUebTfZTl4nag3AAAFAAAAAABXTgWAgJIAAAoAAAA03plT0sDil/oVH2Rb7jcmv9IlfCYj/AMFX/jkWeR87JENDWyFaI5lkJcafULcCLk389pFwTAe5bTZQy2Aa0976q4Xxl91Kb4xXeddOU+qOP/U1Huov/fDwOrBYAAAoAAAAAAITJEUidIBgBAAAAABrfSSVsJiHuoVf+ORsjQ+ndbQ5PxL30nH89of1FhXBJTK2yGBGEyeX6CNkyYsgDMlCkgPMamRImmGo6J6oZ/8AU1V/ovhOPidYOOeqerbG2+ajNcYy7jsYUAAAAAAAAABQWRRXGQtLFxc5QWuNr5P5U9erU0BkgAAAAAAeN9a+I0cA4/tKtOPY9P8AoPZHM/XRi/hw9FbXOo+pKMf90uwsSuXtA7CktIiImlYVsJsW4DXJTQlybgWu3lE00VtjQYV6v1fV9DHUHscnH80ZRXFo7kfOXJOJ9lVp1F9ycZflkn3H0ZF3V1tCpAAAAAAAAADDgYmEppYio9HNyV5ZfsqeSzvsWyxsacDHwr/zauWWlry/Z0gM4AAAAAADiPrTxvtMfKOylCFPrtpy4zt1HbZySTb1LN9B83cr4321arW/aVJz6FKTaXZZAYbQ6T4eIrYOXgEJMgJyzIuREki3JTAe2omIulkSmGmRTR3/ANEsX7XB0J3u/ZxTf4orRlxiz5/pyOweqfG6eGnS206l1+7NXX8ymB7cAAoAAAAAACEjFwy+Kb3zl9Ir+kyzFwi1u9/jnu+aQWMoAAIAAAPP+nnKHsMBXknZyj7OPTU+DLoTb6jgTOpeublG0aGHT1t1ZdEVowv0uUvynK2yoklP6ipjx1dpkUtBYjSIuSoZILEKRNyBkiUJcaLKq6B731UY7QxUqb1VabXTKDUlw0zn8JG39H8f7CvSq/JOMn+7f4l2NoK+hUyRIvaDZpNnAQLhORwF0gC7MYWDnF7r6c91/tSZmGFg5PRjla9n2p8A0zgAgIkAMPlfHKhQq1nqpwlLpsrpdbsgOJesXH+2x9Z3uqbVKPRD7X87meaaGqzcm5Sd2223vbd2+24lhagS1j7Or6iWy6yystfT3GUY9gBoLEAAWJsQSgBILFU8S+kzHSLYysFd/wDQzHqvgqE73agoP96Hwt9dr9ZudE556oOULwq0G/suNRda0Z8VHtOiWNQRohojAVNQmiAwA0Ga3BOShTvb7NPO+12WXOZ2IlaEnui/oYNDKMEm8lTvqvrX2grZkJmPyhW0acparW+oYSsnCD+e763eT7wMk8L63uUvZ4SNFP4q00v4Kdpy46C6z3RxL1r8p+1xzpp/DQiofxSWnN8Yr+EDxlyCbkJmUMlmsvNxq7Ba+hEVtnQRFLC4NhcgEwC4XAZMkS5Nwpx0/oyrSGT3Fnkeu9XnKXscbSbfw1P8uX8eUf5lE7kfNGHqtNNOzWae5rUz6L5Ixqr0KVZf9yEZdDazXU7ouKswCLkmgAAAYPKsbUKrvqpTez5GY/u8LZSWSjlpfZs/haV8vO41/LvLCjQqxnazi4J3s7ztBLtkW4jlpRqONrvRvudnHSeerK3m5LVjC9OeTFUwk4OUtakmtcZRzi781h+QadWNPCr2um7yjK8V8VlK8r64vUbH0qyoSyv/APL7SrkmcdChkrvSdlv0W+3MbTUbXGV1ShOpO2jCMpSfNFNvgj5ux+LlWqTqy+1UnKb165NtrjY7H6z+WdDAKKupYlqKTVpKH253WzJKL/eOLEyqEbJg80vORKRjVqmqztn2bDFySsuG3q4sWrr2iYTpvfO99xZLX2iUipMgdImw2ui5g2xybE2ETYD2Cw2aJ2jRJFjP4mubvRqXuLIS85nZvVNyl7TCyot50Z5fuTvJfzaZxlM9h6uuXI4XEt1JKNKdOSm3ey0VpxeX7rX8QlV28DmeM9c+DjNRhSr1I3WlO0YWW1xi3dvmdj1svTHBrD08V7STo1b6M406s0tFfEp6EXoNWf2ranuNzKXwkylb8DymF9PeT5yehWlUlJ5RhRrSm0lsioXaWfRcgs7+DccXrcr1ZLRlVqO/Prd019/8K2bEZFT0kqKppxk07feWm7WafxTqN53e3aaapgW3lNJW1aG3Y9ZD5Pfz7vuLZr27ThzrWr8ek5Z9OcTik6c62jFpJ04U4RTccr/bcrt8+4wcD6QV6GjGnia0VG+jGyaipZNpOTS167GlXJqf3ms5alz2W0f/AA1ftJaraufXrLc0434zuUMdVrRhGpiJyVJNR0nfRTzavt2diNdLCyasqks807O3QmXxwCvfT23tbL93XqD3BWtpuyTWre279KvbqMS361r8UU8PK6bneKVvvZ7tVh3RhKzslfcpduvWW+4xsld5c2vLbvEeAi7PSe3LLaS7vs1+B0I7MujT/wDYshhdNaMVqV3nO+W27kVLk6K+9LUt2wsoYOMZKV27Nuzs1mrWa2rmJq/TX41VaThOVm+ZNt5KN3rvt+hQpNS+1JpZ63mta7jcPkum9svPURLkyGSvLN2181+47TLszxrVVZTaTcmnmns1cy1bewl1ZfY0nq356WvXr5jaf4VDfLtLI4GKvlrVtSy51uY5/hxrSU8ROKvpN5pZu+S19w8Kk1J/E2km1d82V+BtVydDVnqa179vSD5PjdvPNW2Wy5mOcTjWqVao3GWk7N78rq2kvO8uw1aTblJ5aOr8V1a24zFyfF3ze3d0bgXJy3y4DnDjWGsTNyb0ta1bnYrxOJm4WbuupXM9cmx3yD/DI75dpLlLNaLha0Ln2mwo8q140JUY1ZKm3nDSlo3eu0b2V7ZmZLkyK2y1ri7DLk1fNIzuMdKtNSrtO6fHPgBtv8KXzSAmovTrLbl83CPgSr/M/wCXwKFiOfgWe05+Bxv9o7csPp6bdte17t75h8974GMqttq27N7B189nFDqxZljryy10/QeNO/31wMP2r3oFWe9dgn9YvLH62EaD/aRJhhW0npx1L6Gv9u9/0J95dv0NT+uKbm/LY+6fjiHu340a94iSsQsXLfwROribn1sPd/xrz1iVKOcfj27vwyMR4t7XwF98eXM76rbGu8s/rim59jYrD/j4fqHu34n2LxMGOP5iHjVu+perim59Z6wy+Z9i8Q91XzPh4mBTx63Li+8JY+O7s/uXq4r/AKzIYZW1vXL5fmfOT7svmf8AL4mvjjVbrey+tt7Hzke/W2r8v6jq4p2+tl7tH5n/ACh7st77Ua2OOW1rs7xnik/KHVxO31m1cOrLP70dsfmQ3uy8uJrp1k9+tbedE+8dD6b9zHVxO31nugvLiBrXieaPRd97AvVx/Fln1gez5uK7x/Z7nbrQypZX8bjNnj28hbt7+BKllt4d4ue3Pz0Dwo7dW7UTsqvS58urjkSpW1JWJcmtnj2EXfm4EVLv6ecwt/bMfSvq8OAru9SXYVEybWu3WRK26/noCLfb0kXd7dxBCX4ZDu25rrzFT82JbstXamBMX0jOqt7y32ETe7tuLn/ZvLrY0LnJMSTTWq5EXff2tiuGep9A0J+HcuPcTDRf3XxCK5voD6PPYA0Yw2Jce4JrmXElPLb1MV1tmiO6iD2WV7i6tdutPvByb2dqQqfNw8C6Ep88ewCKi5r9AGouzxktllzZjKStq67vxKZVFzPpYSxGVlo5c30M8amlymvN+4W8d6fU+95mO6kvmXQCk9ss+ZMvE0tUs/0GdVc3Z1Fd29vAJ22yfQNQMqi6OonSSydutPuZWlllLtuEtJZqXnrGoaWKa8LX7ybrdw70yrPe3zZE5711/wBxoTl0dveNeOvPssI3bU1fpeQOTtv6mxoNDR224+IrktS89OYRlL5kuaz69RM+lF9iYPo3ZpvgFlzedyIXTbdkRot62un9CCLR3rsCy2Pst4jRpW2rrCSy3dCRdhYpXzS4ETjfV4d4k01uXO0iHN8xdLpYnsvZdoX3Pu7yE3u7QSW1RT6FqBoRbvt89ACyWeztsA0ulrVtviRN25+v9AlKO9dGS6yNKIQsZ2zulfnREZK2vgWuKerwE860NidKPN227xnofrrQjilu87iVBb7ZcbdAB8O8a65uwqnHbxy+hF0hoWSjBa2+8mEo215ed5VGSev6EJJ9PQXX0XVaqeq/NqKXLnIy1v6eBZCMS9oFU1vZY6628RFZbAdVbia2Hp1Vq3kOpF7/ADuFtB6099+bcLox3vrzGoaOppLKXUxoVee3aLHR8+ANdI1A3tE9bb6EyJytvQKS2trzxHtG3h4E8Clu++40nvd+mwrW642ituvtKpfaLcuwCZJZeH6gXsquT6OxDUnd2fnMALfDCxxz7OJUwAmLUWKbsEnZXIAntVcXfXnmRMAN+0vhDk7k3+oAVTXyT6O8Vee0kDKGayuVyybsQAiU9sxmsrkgKRTN52Ggs+sALfAtjFcCt6wAzCeUpCtWu1uACr7TFgABuP/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pic>
        <p:nvPicPr>
          <p:cNvPr id="1042" name="Picture 18" descr="http://www.pleacher.com/mp/mgifs/gifs2/hyp1.jpg"/>
          <p:cNvPicPr>
            <a:picLocks noChangeAspect="1" noChangeArrowheads="1"/>
          </p:cNvPicPr>
          <p:nvPr/>
        </p:nvPicPr>
        <p:blipFill>
          <a:blip r:embed="rId5" cstate="print"/>
          <a:srcRect/>
          <a:stretch>
            <a:fillRect/>
          </a:stretch>
        </p:blipFill>
        <p:spPr bwMode="auto">
          <a:xfrm>
            <a:off x="0" y="3124200"/>
            <a:ext cx="3398738" cy="3733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spd="med">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81000"/>
            <a:ext cx="7467600" cy="1143000"/>
          </a:xfrm>
        </p:spPr>
        <p:txBody>
          <a:bodyPr/>
          <a:lstStyle/>
          <a:p>
            <a:r>
              <a:rPr lang="en-US" b="1" u="sng" dirty="0" smtClean="0"/>
              <a:t>TERMS RELATED TO HYPERBOLA </a:t>
            </a:r>
            <a:endParaRPr lang="en-IN" b="1" u="sng" dirty="0"/>
          </a:p>
        </p:txBody>
      </p:sp>
      <p:sp>
        <p:nvSpPr>
          <p:cNvPr id="3" name="Content Placeholder 2"/>
          <p:cNvSpPr>
            <a:spLocks noGrp="1"/>
          </p:cNvSpPr>
          <p:nvPr>
            <p:ph sz="quarter" idx="1"/>
          </p:nvPr>
        </p:nvSpPr>
        <p:spPr>
          <a:xfrm>
            <a:off x="228600" y="2286000"/>
            <a:ext cx="7467600" cy="4873752"/>
          </a:xfrm>
        </p:spPr>
        <p:txBody>
          <a:bodyPr/>
          <a:lstStyle/>
          <a:p>
            <a:endParaRPr lang="en-IN" dirty="0"/>
          </a:p>
        </p:txBody>
      </p:sp>
      <p:pic>
        <p:nvPicPr>
          <p:cNvPr id="48130" name="Picture 2" descr="http://images.tutorvista.com/cms/images/102/hyperbola.png"/>
          <p:cNvPicPr>
            <a:picLocks noChangeAspect="1" noChangeArrowheads="1"/>
          </p:cNvPicPr>
          <p:nvPr/>
        </p:nvPicPr>
        <p:blipFill>
          <a:blip r:embed="rId2" cstate="print"/>
          <a:srcRect/>
          <a:stretch>
            <a:fillRect/>
          </a:stretch>
        </p:blipFill>
        <p:spPr bwMode="auto">
          <a:xfrm>
            <a:off x="4882487" y="1440134"/>
            <a:ext cx="4572000" cy="5181600"/>
          </a:xfrm>
          <a:prstGeom prst="rect">
            <a:avLst/>
          </a:prstGeom>
          <a:noFill/>
        </p:spPr>
      </p:pic>
      <p:sp>
        <p:nvSpPr>
          <p:cNvPr id="5" name="Rectangle 4"/>
          <p:cNvSpPr/>
          <p:nvPr/>
        </p:nvSpPr>
        <p:spPr>
          <a:xfrm>
            <a:off x="228600" y="1607866"/>
            <a:ext cx="4648200" cy="3908762"/>
          </a:xfrm>
          <a:prstGeom prst="rect">
            <a:avLst/>
          </a:prstGeom>
        </p:spPr>
        <p:txBody>
          <a:bodyPr wrap="square">
            <a:spAutoFit/>
          </a:bodyPr>
          <a:lstStyle/>
          <a:p>
            <a:pPr lvl="0" fontAlgn="base">
              <a:spcBef>
                <a:spcPct val="0"/>
              </a:spcBef>
              <a:spcAft>
                <a:spcPct val="0"/>
              </a:spcAft>
              <a:buFont typeface="Wingdings" pitchFamily="2" charset="2"/>
              <a:buChar char="Ø"/>
            </a:pPr>
            <a:endParaRPr lang="en-GB" dirty="0" smtClean="0">
              <a:ln>
                <a:solidFill>
                  <a:sysClr val="windowText" lastClr="000000"/>
                </a:solidFill>
              </a:ln>
              <a:solidFill>
                <a:sysClr val="windowText" lastClr="000000"/>
              </a:solidFill>
              <a:latin typeface="Times New Roman" pitchFamily="18" charset="0"/>
              <a:cs typeface="Times New Roman" pitchFamily="18" charset="0"/>
            </a:endParaRPr>
          </a:p>
          <a:p>
            <a:pPr lvl="0" fontAlgn="base">
              <a:spcBef>
                <a:spcPct val="0"/>
              </a:spcBef>
              <a:spcAft>
                <a:spcPct val="0"/>
              </a:spcAft>
            </a:pPr>
            <a:endParaRPr lang="en-GB" dirty="0">
              <a:ln>
                <a:solidFill>
                  <a:sysClr val="windowText" lastClr="000000"/>
                </a:solidFill>
              </a:ln>
              <a:solidFill>
                <a:sysClr val="windowText" lastClr="000000"/>
              </a:solidFill>
              <a:latin typeface="Times New Roman" pitchFamily="18" charset="0"/>
              <a:cs typeface="Times New Roman" pitchFamily="18" charset="0"/>
            </a:endParaRPr>
          </a:p>
          <a:p>
            <a:pPr lvl="0" fontAlgn="base">
              <a:spcBef>
                <a:spcPct val="0"/>
              </a:spcBef>
              <a:spcAft>
                <a:spcPct val="0"/>
              </a:spcAft>
              <a:buFont typeface="Wingdings" pitchFamily="2" charset="2"/>
              <a:buChar char="Ø"/>
            </a:pPr>
            <a:endParaRPr lang="en-GB" dirty="0" smtClean="0">
              <a:ln>
                <a:solidFill>
                  <a:sysClr val="windowText" lastClr="000000"/>
                </a:solidFill>
              </a:ln>
              <a:solidFill>
                <a:sysClr val="windowText" lastClr="000000"/>
              </a:solidFill>
              <a:latin typeface="Times New Roman" pitchFamily="18" charset="0"/>
              <a:cs typeface="Times New Roman" pitchFamily="18" charset="0"/>
            </a:endParaRPr>
          </a:p>
          <a:p>
            <a:pPr lvl="0" fontAlgn="base">
              <a:spcBef>
                <a:spcPct val="0"/>
              </a:spcBef>
              <a:spcAft>
                <a:spcPct val="0"/>
              </a:spcAft>
            </a:pPr>
            <a:endParaRPr lang="en-GB" dirty="0">
              <a:ln>
                <a:solidFill>
                  <a:sysClr val="windowText" lastClr="000000"/>
                </a:solidFill>
              </a:ln>
              <a:solidFill>
                <a:sysClr val="windowText" lastClr="000000"/>
              </a:solidFill>
              <a:latin typeface="Times New Roman" pitchFamily="18" charset="0"/>
              <a:cs typeface="Times New Roman" pitchFamily="18" charset="0"/>
            </a:endParaRPr>
          </a:p>
          <a:p>
            <a:pPr lvl="0" fontAlgn="base">
              <a:spcBef>
                <a:spcPct val="0"/>
              </a:spcBef>
              <a:spcAft>
                <a:spcPct val="0"/>
              </a:spcAft>
              <a:buFont typeface="Wingdings" pitchFamily="2" charset="2"/>
              <a:buChar char="Ø"/>
            </a:pPr>
            <a:endParaRPr lang="en-GB" dirty="0" smtClean="0">
              <a:ln>
                <a:solidFill>
                  <a:sysClr val="windowText" lastClr="000000"/>
                </a:solidFill>
              </a:ln>
              <a:solidFill>
                <a:sysClr val="windowText" lastClr="000000"/>
              </a:solidFill>
              <a:latin typeface="Times New Roman" pitchFamily="18" charset="0"/>
              <a:cs typeface="Times New Roman" pitchFamily="18" charset="0"/>
            </a:endParaRPr>
          </a:p>
          <a:p>
            <a:pPr lvl="0" fontAlgn="base">
              <a:spcBef>
                <a:spcPct val="0"/>
              </a:spcBef>
              <a:spcAft>
                <a:spcPct val="0"/>
              </a:spcAft>
            </a:pPr>
            <a:endParaRPr lang="en-GB" dirty="0">
              <a:ln>
                <a:solidFill>
                  <a:sysClr val="windowText" lastClr="000000"/>
                </a:solidFill>
              </a:ln>
              <a:solidFill>
                <a:sysClr val="windowText" lastClr="000000"/>
              </a:solidFill>
              <a:latin typeface="Times New Roman" pitchFamily="18" charset="0"/>
              <a:cs typeface="Times New Roman" pitchFamily="18" charset="0"/>
            </a:endParaRPr>
          </a:p>
          <a:p>
            <a:pPr lvl="0" fontAlgn="base">
              <a:spcBef>
                <a:spcPct val="0"/>
              </a:spcBef>
              <a:spcAft>
                <a:spcPct val="0"/>
              </a:spcAft>
              <a:buFont typeface="Wingdings" pitchFamily="2" charset="2"/>
              <a:buChar char="Ø"/>
            </a:pPr>
            <a:endParaRPr lang="en-GB" dirty="0" smtClean="0">
              <a:ln>
                <a:solidFill>
                  <a:sysClr val="windowText" lastClr="000000"/>
                </a:solidFill>
              </a:ln>
              <a:solidFill>
                <a:sysClr val="windowText" lastClr="000000"/>
              </a:solidFill>
              <a:latin typeface="Times New Roman" pitchFamily="18" charset="0"/>
              <a:cs typeface="Times New Roman" pitchFamily="18" charset="0"/>
            </a:endParaRPr>
          </a:p>
          <a:p>
            <a:pPr lvl="0" fontAlgn="base">
              <a:spcBef>
                <a:spcPct val="0"/>
              </a:spcBef>
              <a:spcAft>
                <a:spcPct val="0"/>
              </a:spcAft>
              <a:buFont typeface="Wingdings" pitchFamily="2" charset="2"/>
              <a:buChar char="Ø"/>
            </a:pPr>
            <a:r>
              <a:rPr lang="en-GB" dirty="0" smtClean="0">
                <a:ln>
                  <a:solidFill>
                    <a:sysClr val="windowText" lastClr="000000"/>
                  </a:solidFill>
                </a:ln>
                <a:solidFill>
                  <a:sysClr val="windowText" lastClr="000000"/>
                </a:solidFill>
                <a:latin typeface="Times New Roman" pitchFamily="18" charset="0"/>
                <a:cs typeface="Times New Roman" pitchFamily="18" charset="0"/>
              </a:rPr>
              <a:t>The </a:t>
            </a:r>
            <a:r>
              <a:rPr lang="en-GB" dirty="0" smtClean="0">
                <a:ln>
                  <a:solidFill>
                    <a:sysClr val="windowText" lastClr="000000"/>
                  </a:solidFill>
                </a:ln>
                <a:solidFill>
                  <a:sysClr val="windowText" lastClr="000000"/>
                </a:solidFill>
                <a:latin typeface="Times New Roman" pitchFamily="18" charset="0"/>
                <a:cs typeface="Times New Roman" pitchFamily="18" charset="0"/>
              </a:rPr>
              <a:t>fixed points in the plane are the two focus points of an ellipse, jointly called the foci</a:t>
            </a:r>
            <a:r>
              <a:rPr lang="en-GB" dirty="0" smtClean="0">
                <a:ln>
                  <a:solidFill>
                    <a:sysClr val="windowText" lastClr="000000"/>
                  </a:solidFill>
                </a:ln>
                <a:solidFill>
                  <a:sysClr val="windowText" lastClr="000000"/>
                </a:solidFill>
                <a:latin typeface="Times New Roman" pitchFamily="18" charset="0"/>
                <a:cs typeface="Times New Roman" pitchFamily="18" charset="0"/>
              </a:rPr>
              <a:t>.</a:t>
            </a:r>
          </a:p>
          <a:p>
            <a:pPr lvl="0" fontAlgn="base">
              <a:spcBef>
                <a:spcPct val="0"/>
              </a:spcBef>
              <a:spcAft>
                <a:spcPct val="0"/>
              </a:spcAft>
              <a:buFont typeface="Wingdings" pitchFamily="2" charset="2"/>
              <a:buChar char="Ø"/>
            </a:pPr>
            <a:endParaRPr lang="en-GB" sz="1600" dirty="0">
              <a:ln>
                <a:solidFill>
                  <a:sysClr val="windowText" lastClr="000000"/>
                </a:solidFill>
              </a:ln>
              <a:solidFill>
                <a:sysClr val="windowText" lastClr="000000"/>
              </a:solidFill>
              <a:latin typeface="Times New Roman" pitchFamily="18" charset="0"/>
              <a:cs typeface="Times New Roman" pitchFamily="18" charset="0"/>
            </a:endParaRPr>
          </a:p>
          <a:p>
            <a:pPr lvl="0" fontAlgn="base">
              <a:spcBef>
                <a:spcPct val="0"/>
              </a:spcBef>
              <a:spcAft>
                <a:spcPct val="0"/>
              </a:spcAft>
            </a:pPr>
            <a:endParaRPr lang="en-GB" sz="1600" dirty="0" smtClean="0">
              <a:ln>
                <a:solidFill>
                  <a:sysClr val="windowText" lastClr="000000"/>
                </a:solidFill>
              </a:ln>
              <a:solidFill>
                <a:sysClr val="windowText" lastClr="000000"/>
              </a:solidFill>
              <a:latin typeface="Times New Roman" pitchFamily="18" charset="0"/>
              <a:cs typeface="Times New Roman" pitchFamily="18" charset="0"/>
            </a:endParaRPr>
          </a:p>
          <a:p>
            <a:pPr lvl="0" eaLnBrk="0" fontAlgn="base" hangingPunct="0">
              <a:spcBef>
                <a:spcPct val="0"/>
              </a:spcBef>
              <a:spcAft>
                <a:spcPct val="0"/>
              </a:spcAft>
              <a:buFont typeface="Wingdings" pitchFamily="2" charset="2"/>
              <a:buChar char="Ø"/>
            </a:pPr>
            <a:r>
              <a:rPr lang="en-GB" dirty="0" smtClean="0">
                <a:ln>
                  <a:solidFill>
                    <a:sysClr val="windowText" lastClr="000000"/>
                  </a:solidFill>
                </a:ln>
                <a:solidFill>
                  <a:sysClr val="windowText" lastClr="000000"/>
                </a:solidFill>
                <a:latin typeface="Times New Roman" pitchFamily="18" charset="0"/>
                <a:cs typeface="Times New Roman" pitchFamily="18" charset="0"/>
              </a:rPr>
              <a:t>The line segment passing through the foci of an ellipse and touching it is called the major axis of the ellipse</a:t>
            </a:r>
            <a:r>
              <a:rPr lang="en-GB" dirty="0" smtClean="0">
                <a:ln>
                  <a:solidFill>
                    <a:sysClr val="windowText" lastClr="000000"/>
                  </a:solidFill>
                </a:ln>
                <a:solidFill>
                  <a:sysClr val="windowText" lastClr="000000"/>
                </a:solidFill>
                <a:latin typeface="Times New Roman" pitchFamily="18" charset="0"/>
                <a:cs typeface="Times New Roman" pitchFamily="18" charset="0"/>
              </a:rPr>
              <a:t>.</a:t>
            </a:r>
            <a:endParaRPr lang="en-GB" sz="1600" dirty="0" smtClean="0">
              <a:ln>
                <a:solidFill>
                  <a:sysClr val="windowText" lastClr="000000"/>
                </a:solidFill>
              </a:ln>
              <a:solidFill>
                <a:sysClr val="windowText" lastClr="000000"/>
              </a:solidFill>
              <a:latin typeface="Times New Roman" pitchFamily="18" charset="0"/>
              <a:cs typeface="Times New Roman" pitchFamily="18" charset="0"/>
            </a:endParaRPr>
          </a:p>
        </p:txBody>
      </p:sp>
    </p:spTree>
  </p:cSld>
  <p:clrMapOvr>
    <a:masterClrMapping/>
  </p:clrMapOvr>
  <p:transition spd="med">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219200"/>
            <a:ext cx="8001000" cy="4555093"/>
          </a:xfrm>
          <a:prstGeom prst="rect">
            <a:avLst/>
          </a:prstGeom>
        </p:spPr>
        <p:txBody>
          <a:bodyPr wrap="square">
            <a:spAutoFit/>
          </a:bodyPr>
          <a:lstStyle/>
          <a:p>
            <a:pPr lvl="0" eaLnBrk="0" fontAlgn="base" hangingPunct="0">
              <a:spcBef>
                <a:spcPct val="0"/>
              </a:spcBef>
              <a:spcAft>
                <a:spcPct val="0"/>
              </a:spcAft>
              <a:buFont typeface="Wingdings" pitchFamily="2" charset="2"/>
              <a:buChar char="Ø"/>
            </a:pPr>
            <a:r>
              <a:rPr lang="en-GB" dirty="0">
                <a:ln>
                  <a:solidFill>
                    <a:sysClr val="windowText" lastClr="000000"/>
                  </a:solidFill>
                </a:ln>
                <a:solidFill>
                  <a:sysClr val="windowText" lastClr="000000"/>
                </a:solidFill>
                <a:latin typeface="Times New Roman" pitchFamily="18" charset="0"/>
                <a:cs typeface="Times New Roman" pitchFamily="18" charset="0"/>
              </a:rPr>
              <a:t>The two points where the major axis touches the ellipse are called the vertices of the ellipse</a:t>
            </a:r>
            <a:r>
              <a:rPr lang="en-GB" dirty="0" smtClean="0">
                <a:ln>
                  <a:solidFill>
                    <a:sysClr val="windowText" lastClr="000000"/>
                  </a:solidFill>
                </a:ln>
                <a:solidFill>
                  <a:sysClr val="windowText" lastClr="000000"/>
                </a:solidFill>
                <a:latin typeface="Times New Roman" pitchFamily="18" charset="0"/>
                <a:cs typeface="Times New Roman" pitchFamily="18" charset="0"/>
              </a:rPr>
              <a:t>.</a:t>
            </a:r>
          </a:p>
          <a:p>
            <a:pPr lvl="0" eaLnBrk="0" fontAlgn="base" hangingPunct="0">
              <a:spcBef>
                <a:spcPct val="0"/>
              </a:spcBef>
              <a:spcAft>
                <a:spcPct val="0"/>
              </a:spcAft>
            </a:pPr>
            <a:endParaRPr lang="en-GB" sz="1600" dirty="0">
              <a:ln>
                <a:solidFill>
                  <a:sysClr val="windowText" lastClr="000000"/>
                </a:solidFill>
              </a:ln>
              <a:solidFill>
                <a:sysClr val="windowText" lastClr="000000"/>
              </a:solidFill>
              <a:latin typeface="Times New Roman" pitchFamily="18" charset="0"/>
              <a:cs typeface="Times New Roman" pitchFamily="18" charset="0"/>
            </a:endParaRPr>
          </a:p>
          <a:p>
            <a:pPr lvl="0" eaLnBrk="0" fontAlgn="base" hangingPunct="0">
              <a:spcBef>
                <a:spcPct val="0"/>
              </a:spcBef>
              <a:spcAft>
                <a:spcPct val="0"/>
              </a:spcAft>
              <a:buFont typeface="Wingdings" pitchFamily="2" charset="2"/>
              <a:buChar char="Ø"/>
            </a:pPr>
            <a:r>
              <a:rPr lang="en-GB" dirty="0">
                <a:ln>
                  <a:solidFill>
                    <a:sysClr val="windowText" lastClr="000000"/>
                  </a:solidFill>
                </a:ln>
                <a:solidFill>
                  <a:sysClr val="windowText" lastClr="000000"/>
                </a:solidFill>
                <a:latin typeface="Times New Roman" pitchFamily="18" charset="0"/>
                <a:cs typeface="Times New Roman" pitchFamily="18" charset="0"/>
              </a:rPr>
              <a:t>The mid-point of the major axis, or the midpoint of the line segment joining the foci of an ellipse, is called the centre of the ellipse</a:t>
            </a:r>
            <a:r>
              <a:rPr lang="en-GB" dirty="0" smtClean="0">
                <a:ln>
                  <a:solidFill>
                    <a:sysClr val="windowText" lastClr="000000"/>
                  </a:solidFill>
                </a:ln>
                <a:solidFill>
                  <a:sysClr val="windowText" lastClr="000000"/>
                </a:solidFill>
                <a:latin typeface="Times New Roman" pitchFamily="18" charset="0"/>
                <a:cs typeface="Times New Roman" pitchFamily="18" charset="0"/>
              </a:rPr>
              <a:t>.</a:t>
            </a:r>
          </a:p>
          <a:p>
            <a:pPr lvl="0" eaLnBrk="0" fontAlgn="base" hangingPunct="0">
              <a:spcBef>
                <a:spcPct val="0"/>
              </a:spcBef>
              <a:spcAft>
                <a:spcPct val="0"/>
              </a:spcAft>
            </a:pPr>
            <a:endParaRPr lang="en-GB" sz="1600" dirty="0">
              <a:ln>
                <a:solidFill>
                  <a:sysClr val="windowText" lastClr="000000"/>
                </a:solidFill>
              </a:ln>
              <a:solidFill>
                <a:sysClr val="windowText" lastClr="000000"/>
              </a:solidFill>
              <a:latin typeface="Times New Roman" pitchFamily="18" charset="0"/>
              <a:cs typeface="Times New Roman" pitchFamily="18" charset="0"/>
            </a:endParaRPr>
          </a:p>
          <a:p>
            <a:pPr lvl="0" eaLnBrk="0" fontAlgn="base" hangingPunct="0">
              <a:spcBef>
                <a:spcPct val="0"/>
              </a:spcBef>
              <a:spcAft>
                <a:spcPct val="0"/>
              </a:spcAft>
              <a:buFont typeface="Wingdings" pitchFamily="2" charset="2"/>
              <a:buChar char="Ø"/>
            </a:pPr>
            <a:r>
              <a:rPr lang="en-GB" dirty="0">
                <a:ln>
                  <a:solidFill>
                    <a:sysClr val="windowText" lastClr="000000"/>
                  </a:solidFill>
                </a:ln>
                <a:solidFill>
                  <a:sysClr val="windowText" lastClr="000000"/>
                </a:solidFill>
                <a:latin typeface="Times New Roman" pitchFamily="18" charset="0"/>
                <a:cs typeface="Times New Roman" pitchFamily="18" charset="0"/>
              </a:rPr>
              <a:t>The line segment passing through the centre of an ellipse and perpendicular to the major axis is called the minor axis of the ellipse</a:t>
            </a:r>
            <a:r>
              <a:rPr lang="en-GB" dirty="0" smtClean="0">
                <a:ln>
                  <a:solidFill>
                    <a:sysClr val="windowText" lastClr="000000"/>
                  </a:solidFill>
                </a:ln>
                <a:solidFill>
                  <a:sysClr val="windowText" lastClr="000000"/>
                </a:solidFill>
                <a:latin typeface="Times New Roman" pitchFamily="18" charset="0"/>
                <a:cs typeface="Times New Roman" pitchFamily="18" charset="0"/>
              </a:rPr>
              <a:t>.</a:t>
            </a:r>
          </a:p>
          <a:p>
            <a:pPr lvl="0" eaLnBrk="0" fontAlgn="base" hangingPunct="0">
              <a:spcBef>
                <a:spcPct val="0"/>
              </a:spcBef>
              <a:spcAft>
                <a:spcPct val="0"/>
              </a:spcAft>
            </a:pPr>
            <a:endParaRPr lang="en-GB" sz="1600" dirty="0">
              <a:ln>
                <a:solidFill>
                  <a:sysClr val="windowText" lastClr="000000"/>
                </a:solidFill>
              </a:ln>
              <a:solidFill>
                <a:sysClr val="windowText" lastClr="000000"/>
              </a:solidFill>
              <a:latin typeface="Times New Roman" pitchFamily="18" charset="0"/>
              <a:cs typeface="Times New Roman" pitchFamily="18" charset="0"/>
            </a:endParaRPr>
          </a:p>
          <a:p>
            <a:pPr lvl="0" eaLnBrk="0" fontAlgn="base" hangingPunct="0">
              <a:spcBef>
                <a:spcPct val="0"/>
              </a:spcBef>
              <a:spcAft>
                <a:spcPct val="0"/>
              </a:spcAft>
              <a:buFont typeface="Wingdings" pitchFamily="2" charset="2"/>
              <a:buChar char="Ø"/>
            </a:pPr>
            <a:r>
              <a:rPr lang="en-GB" dirty="0">
                <a:ln>
                  <a:solidFill>
                    <a:sysClr val="windowText" lastClr="000000"/>
                  </a:solidFill>
                </a:ln>
                <a:solidFill>
                  <a:sysClr val="windowText" lastClr="000000"/>
                </a:solidFill>
                <a:latin typeface="Times New Roman" pitchFamily="18" charset="0"/>
                <a:cs typeface="Times New Roman" pitchFamily="18" charset="0"/>
              </a:rPr>
              <a:t>Semi-major axis = ½ major axis = </a:t>
            </a:r>
            <a:r>
              <a:rPr lang="en-GB" dirty="0" smtClean="0">
                <a:ln>
                  <a:solidFill>
                    <a:sysClr val="windowText" lastClr="000000"/>
                  </a:solidFill>
                </a:ln>
                <a:solidFill>
                  <a:sysClr val="windowText" lastClr="000000"/>
                </a:solidFill>
                <a:latin typeface="Times New Roman" pitchFamily="18" charset="0"/>
                <a:cs typeface="Times New Roman" pitchFamily="18" charset="0"/>
              </a:rPr>
              <a:t>a</a:t>
            </a:r>
          </a:p>
          <a:p>
            <a:pPr lvl="0" eaLnBrk="0" fontAlgn="base" hangingPunct="0">
              <a:spcBef>
                <a:spcPct val="0"/>
              </a:spcBef>
              <a:spcAft>
                <a:spcPct val="0"/>
              </a:spcAft>
            </a:pPr>
            <a:endParaRPr lang="en-GB" sz="1600" dirty="0">
              <a:ln>
                <a:solidFill>
                  <a:sysClr val="windowText" lastClr="000000"/>
                </a:solidFill>
              </a:ln>
              <a:solidFill>
                <a:sysClr val="windowText" lastClr="000000"/>
              </a:solidFill>
              <a:latin typeface="Times New Roman" pitchFamily="18" charset="0"/>
              <a:cs typeface="Times New Roman" pitchFamily="18" charset="0"/>
            </a:endParaRPr>
          </a:p>
          <a:p>
            <a:pPr lvl="0" eaLnBrk="0" fontAlgn="base" hangingPunct="0">
              <a:spcBef>
                <a:spcPct val="0"/>
              </a:spcBef>
              <a:spcAft>
                <a:spcPct val="0"/>
              </a:spcAft>
              <a:buFont typeface="Wingdings" pitchFamily="2" charset="2"/>
              <a:buChar char="Ø"/>
            </a:pPr>
            <a:r>
              <a:rPr lang="en-GB" dirty="0">
                <a:ln>
                  <a:solidFill>
                    <a:sysClr val="windowText" lastClr="000000"/>
                  </a:solidFill>
                </a:ln>
                <a:solidFill>
                  <a:sysClr val="windowText" lastClr="000000"/>
                </a:solidFill>
                <a:latin typeface="Times New Roman" pitchFamily="18" charset="0"/>
                <a:cs typeface="Times New Roman" pitchFamily="18" charset="0"/>
              </a:rPr>
              <a:t>Semi-minor axis = ½ minor axis = </a:t>
            </a:r>
            <a:r>
              <a:rPr lang="en-GB" dirty="0" smtClean="0">
                <a:ln>
                  <a:solidFill>
                    <a:sysClr val="windowText" lastClr="000000"/>
                  </a:solidFill>
                </a:ln>
                <a:solidFill>
                  <a:sysClr val="windowText" lastClr="000000"/>
                </a:solidFill>
                <a:latin typeface="Times New Roman" pitchFamily="18" charset="0"/>
                <a:cs typeface="Times New Roman" pitchFamily="18" charset="0"/>
              </a:rPr>
              <a:t>b</a:t>
            </a:r>
          </a:p>
          <a:p>
            <a:pPr lvl="0" eaLnBrk="0" fontAlgn="base" hangingPunct="0">
              <a:spcBef>
                <a:spcPct val="0"/>
              </a:spcBef>
              <a:spcAft>
                <a:spcPct val="0"/>
              </a:spcAft>
            </a:pPr>
            <a:endParaRPr lang="en-GB" dirty="0">
              <a:ln>
                <a:solidFill>
                  <a:sysClr val="windowText" lastClr="000000"/>
                </a:solidFill>
              </a:ln>
              <a:solidFill>
                <a:sysClr val="windowText" lastClr="000000"/>
              </a:solidFill>
              <a:latin typeface="Times New Roman" pitchFamily="18" charset="0"/>
              <a:cs typeface="Times New Roman" pitchFamily="18" charset="0"/>
            </a:endParaRPr>
          </a:p>
          <a:p>
            <a:pPr lvl="0" eaLnBrk="0" fontAlgn="base" hangingPunct="0">
              <a:spcBef>
                <a:spcPct val="0"/>
              </a:spcBef>
              <a:spcAft>
                <a:spcPct val="0"/>
              </a:spcAft>
              <a:buFont typeface="Wingdings" pitchFamily="2" charset="2"/>
              <a:buChar char="Ø"/>
            </a:pPr>
            <a:r>
              <a:rPr lang="en-GB" sz="1600" dirty="0">
                <a:ln>
                  <a:solidFill>
                    <a:sysClr val="windowText" lastClr="000000"/>
                  </a:solidFill>
                </a:ln>
                <a:solidFill>
                  <a:sysClr val="windowText" lastClr="000000"/>
                </a:solidFill>
                <a:latin typeface="Times New Roman" pitchFamily="18" charset="0"/>
                <a:cs typeface="Times New Roman" pitchFamily="18" charset="0"/>
              </a:rPr>
              <a:t>Eccentricity of an ellipse is the ratio of the distances from the centre of the ellipse to </a:t>
            </a:r>
            <a:r>
              <a:rPr lang="en-GB" sz="1600" dirty="0" err="1">
                <a:ln>
                  <a:solidFill>
                    <a:sysClr val="windowText" lastClr="000000"/>
                  </a:solidFill>
                </a:ln>
                <a:solidFill>
                  <a:sysClr val="windowText" lastClr="000000"/>
                </a:solidFill>
                <a:latin typeface="Times New Roman" pitchFamily="18" charset="0"/>
                <a:cs typeface="Times New Roman" pitchFamily="18" charset="0"/>
              </a:rPr>
              <a:t>onr</a:t>
            </a:r>
            <a:r>
              <a:rPr lang="en-GB" sz="1600" dirty="0">
                <a:ln>
                  <a:solidFill>
                    <a:sysClr val="windowText" lastClr="000000"/>
                  </a:solidFill>
                </a:ln>
                <a:solidFill>
                  <a:sysClr val="windowText" lastClr="000000"/>
                </a:solidFill>
                <a:latin typeface="Times New Roman" pitchFamily="18" charset="0"/>
                <a:cs typeface="Times New Roman" pitchFamily="18" charset="0"/>
              </a:rPr>
              <a:t>=e of the foci and to one of the vertices of the ellipse</a:t>
            </a:r>
            <a:r>
              <a:rPr lang="en-GB" sz="1600" dirty="0">
                <a:ln>
                  <a:solidFill>
                    <a:srgbClr val="FF0000"/>
                  </a:solidFill>
                </a:ln>
                <a:solidFill>
                  <a:srgbClr val="FF0000"/>
                </a:solidFill>
                <a:latin typeface="Times New Roman" pitchFamily="18" charset="0"/>
                <a:cs typeface="Times New Roman" pitchFamily="18" charset="0"/>
              </a:rPr>
              <a:t>. </a:t>
            </a:r>
            <a:endParaRPr lang="en-GB" sz="1600" dirty="0" smtClean="0">
              <a:ln>
                <a:solidFill>
                  <a:srgbClr val="FF0000"/>
                </a:solidFill>
              </a:ln>
              <a:solidFill>
                <a:srgbClr val="FF0000"/>
              </a:solidFill>
              <a:latin typeface="Times New Roman" pitchFamily="18" charset="0"/>
              <a:cs typeface="Times New Roman" pitchFamily="18" charset="0"/>
            </a:endParaRPr>
          </a:p>
          <a:p>
            <a:pPr lvl="0" eaLnBrk="0" fontAlgn="base" hangingPunct="0">
              <a:spcBef>
                <a:spcPct val="0"/>
              </a:spcBef>
              <a:spcAft>
                <a:spcPct val="0"/>
              </a:spcAft>
              <a:buFont typeface="Wingdings" pitchFamily="2" charset="2"/>
              <a:buChar char="Ø"/>
            </a:pPr>
            <a:endParaRPr lang="en-GB" sz="1600" dirty="0">
              <a:ln>
                <a:solidFill>
                  <a:srgbClr val="FF0000"/>
                </a:solidFill>
              </a:ln>
              <a:solidFill>
                <a:srgbClr val="FF0000"/>
              </a:solidFill>
              <a:latin typeface="Times New Roman" pitchFamily="18" charset="0"/>
              <a:cs typeface="Times New Roman" pitchFamily="18" charset="0"/>
            </a:endParaRPr>
          </a:p>
          <a:p>
            <a:pPr lvl="0" eaLnBrk="0" fontAlgn="base" hangingPunct="0">
              <a:spcBef>
                <a:spcPct val="0"/>
              </a:spcBef>
              <a:spcAft>
                <a:spcPct val="0"/>
              </a:spcAft>
            </a:pPr>
            <a:r>
              <a:rPr lang="en-GB" sz="1600" dirty="0" smtClean="0">
                <a:ln>
                  <a:solidFill>
                    <a:srgbClr val="FF0000"/>
                  </a:solidFill>
                </a:ln>
                <a:solidFill>
                  <a:srgbClr val="FF0000"/>
                </a:solidFill>
                <a:latin typeface="Times New Roman" pitchFamily="18" charset="0"/>
                <a:cs typeface="Times New Roman" pitchFamily="18" charset="0"/>
              </a:rPr>
              <a:t>E=c/a</a:t>
            </a:r>
            <a:r>
              <a:rPr lang="en-GB" sz="1600" dirty="0">
                <a:ln>
                  <a:solidFill>
                    <a:srgbClr val="FF0000"/>
                  </a:solidFill>
                </a:ln>
                <a:solidFill>
                  <a:srgbClr val="FF0000"/>
                </a:solidFill>
                <a:latin typeface="Times New Roman" pitchFamily="18" charset="0"/>
                <a:cs typeface="Times New Roman" pitchFamily="18" charset="0"/>
              </a:rPr>
              <a:t>, b^2=a^2(e^2-1),  e&gt;1</a:t>
            </a:r>
          </a:p>
        </p:txBody>
      </p:sp>
    </p:spTree>
    <p:extLst>
      <p:ext uri="{BB962C8B-B14F-4D97-AF65-F5344CB8AC3E}">
        <p14:creationId xmlns:p14="http://schemas.microsoft.com/office/powerpoint/2010/main" val="403297047"/>
      </p:ext>
    </p:extLst>
  </p:cSld>
  <p:clrMapOvr>
    <a:masterClrMapping/>
  </p:clrMapOvr>
  <p:transition spd="med">
    <p:fade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IN" dirty="0"/>
          </a:p>
        </p:txBody>
      </p:sp>
      <p:sp>
        <p:nvSpPr>
          <p:cNvPr id="3" name="Content Placeholder 2"/>
          <p:cNvSpPr>
            <a:spLocks noGrp="1"/>
          </p:cNvSpPr>
          <p:nvPr>
            <p:ph sz="quarter" idx="1"/>
          </p:nvPr>
        </p:nvSpPr>
        <p:spPr>
          <a:xfrm>
            <a:off x="609600" y="914400"/>
            <a:ext cx="7391400" cy="5943600"/>
          </a:xfrm>
        </p:spPr>
        <p:style>
          <a:lnRef idx="2">
            <a:schemeClr val="accent1"/>
          </a:lnRef>
          <a:fillRef idx="1">
            <a:schemeClr val="lt1"/>
          </a:fillRef>
          <a:effectRef idx="0">
            <a:schemeClr val="accent1"/>
          </a:effectRef>
          <a:fontRef idx="minor">
            <a:schemeClr val="dk1"/>
          </a:fontRef>
        </p:style>
        <p:txBody>
          <a:bodyPr/>
          <a:lstStyle/>
          <a:p>
            <a:r>
              <a:rPr lang="en-IN" dirty="0" smtClean="0"/>
              <a:t>EQ…</a:t>
            </a:r>
            <a:endParaRPr lang="en-IN" dirty="0"/>
          </a:p>
        </p:txBody>
      </p:sp>
      <p:pic>
        <p:nvPicPr>
          <p:cNvPr id="40962" name="Picture 2" descr="http://www.mathwarehouse.com/hyperbola/images/picture-of-hyperbola-horizontal-transverse.gif"/>
          <p:cNvPicPr>
            <a:picLocks noChangeAspect="1" noChangeArrowheads="1"/>
          </p:cNvPicPr>
          <p:nvPr/>
        </p:nvPicPr>
        <p:blipFill>
          <a:blip r:embed="rId2" cstate="print"/>
          <a:srcRect/>
          <a:stretch>
            <a:fillRect/>
          </a:stretch>
        </p:blipFill>
        <p:spPr bwMode="auto">
          <a:xfrm>
            <a:off x="4648200" y="609600"/>
            <a:ext cx="3276600" cy="3341590"/>
          </a:xfrm>
          <a:prstGeom prst="rect">
            <a:avLst/>
          </a:prstGeom>
          <a:noFill/>
        </p:spPr>
      </p:pic>
      <p:pic>
        <p:nvPicPr>
          <p:cNvPr id="40964" name="Picture 4" descr="http://www.mathwarehouse.com/hyperbola/images/picture-of-hyperbola-vertical-transverse.gif"/>
          <p:cNvPicPr>
            <a:picLocks noChangeAspect="1" noChangeArrowheads="1"/>
          </p:cNvPicPr>
          <p:nvPr/>
        </p:nvPicPr>
        <p:blipFill>
          <a:blip r:embed="rId3" cstate="print"/>
          <a:srcRect/>
          <a:stretch>
            <a:fillRect/>
          </a:stretch>
        </p:blipFill>
        <p:spPr bwMode="auto">
          <a:xfrm>
            <a:off x="1219200" y="609600"/>
            <a:ext cx="3092726" cy="3308498"/>
          </a:xfrm>
          <a:prstGeom prst="rect">
            <a:avLst/>
          </a:prstGeom>
          <a:noFill/>
        </p:spPr>
      </p:pic>
      <p:sp>
        <p:nvSpPr>
          <p:cNvPr id="6" name="Rectangle 5"/>
          <p:cNvSpPr/>
          <p:nvPr/>
        </p:nvSpPr>
        <p:spPr>
          <a:xfrm>
            <a:off x="1524000" y="0"/>
            <a:ext cx="6705600" cy="523220"/>
          </a:xfrm>
          <a:prstGeom prst="rect">
            <a:avLst/>
          </a:prstGeom>
        </p:spPr>
        <p:txBody>
          <a:bodyPr wrap="square">
            <a:spAutoFit/>
          </a:bodyPr>
          <a:lstStyle/>
          <a:p>
            <a:r>
              <a:rPr lang="en-US" sz="2800" u="sng" dirty="0" smtClean="0">
                <a:ln>
                  <a:solidFill>
                    <a:sysClr val="windowText" lastClr="000000"/>
                  </a:solidFill>
                </a:ln>
                <a:solidFill>
                  <a:sysClr val="windowText" lastClr="000000"/>
                </a:solidFill>
              </a:rPr>
              <a:t>EQUATION OF HYPERBOLA</a:t>
            </a:r>
          </a:p>
        </p:txBody>
      </p:sp>
      <p:cxnSp>
        <p:nvCxnSpPr>
          <p:cNvPr id="8" name="Straight Connector 7"/>
          <p:cNvCxnSpPr/>
          <p:nvPr/>
        </p:nvCxnSpPr>
        <p:spPr>
          <a:xfrm flipV="1">
            <a:off x="4419600" y="609600"/>
            <a:ext cx="0" cy="6248400"/>
          </a:xfrm>
          <a:prstGeom prst="line">
            <a:avLst/>
          </a:prstGeom>
        </p:spPr>
        <p:style>
          <a:lnRef idx="1">
            <a:schemeClr val="dk1"/>
          </a:lnRef>
          <a:fillRef idx="0">
            <a:schemeClr val="dk1"/>
          </a:fillRef>
          <a:effectRef idx="0">
            <a:schemeClr val="dk1"/>
          </a:effectRef>
          <a:fontRef idx="minor">
            <a:schemeClr val="tx1"/>
          </a:fontRef>
        </p:style>
      </p:cxnSp>
      <p:sp>
        <p:nvSpPr>
          <p:cNvPr id="15" name="Rectangle 14"/>
          <p:cNvSpPr/>
          <p:nvPr/>
        </p:nvSpPr>
        <p:spPr>
          <a:xfrm>
            <a:off x="4724400" y="4114800"/>
            <a:ext cx="3124200" cy="2308324"/>
          </a:xfrm>
          <a:prstGeom prst="rect">
            <a:avLst/>
          </a:prstGeom>
        </p:spPr>
        <p:txBody>
          <a:bodyPr wrap="square">
            <a:spAutoFit/>
          </a:bodyPr>
          <a:lstStyle/>
          <a:p>
            <a:pPr>
              <a:buFont typeface="Wingdings" pitchFamily="2" charset="2"/>
              <a:buChar char="Ø"/>
            </a:pPr>
            <a:r>
              <a:rPr lang="en-US" dirty="0" smtClean="0"/>
              <a:t>Focus- (±ae,0)</a:t>
            </a:r>
          </a:p>
          <a:p>
            <a:pPr>
              <a:buFont typeface="Wingdings" pitchFamily="2" charset="2"/>
              <a:buChar char="Ø"/>
            </a:pPr>
            <a:r>
              <a:rPr lang="en-US" dirty="0" smtClean="0"/>
              <a:t>Vertices-(±a,0)</a:t>
            </a:r>
          </a:p>
          <a:p>
            <a:pPr>
              <a:buFont typeface="Wingdings" pitchFamily="2" charset="2"/>
              <a:buChar char="Ø"/>
            </a:pPr>
            <a:r>
              <a:rPr lang="en-US" dirty="0" smtClean="0"/>
              <a:t>Directrix- x = ±(a/e)</a:t>
            </a:r>
          </a:p>
          <a:p>
            <a:pPr>
              <a:buFont typeface="Wingdings" pitchFamily="2" charset="2"/>
              <a:buChar char="Ø"/>
            </a:pPr>
            <a:r>
              <a:rPr lang="en-US" dirty="0" err="1" smtClean="0"/>
              <a:t>Latus</a:t>
            </a:r>
            <a:r>
              <a:rPr lang="en-US" dirty="0" smtClean="0"/>
              <a:t> rectum= 2b^2/a</a:t>
            </a:r>
          </a:p>
          <a:p>
            <a:pPr>
              <a:buFont typeface="Wingdings" pitchFamily="2" charset="2"/>
              <a:buChar char="Ø"/>
            </a:pPr>
            <a:r>
              <a:rPr lang="en-US" dirty="0" smtClean="0"/>
              <a:t>Distances between the foci= 2ae</a:t>
            </a:r>
          </a:p>
          <a:p>
            <a:pPr>
              <a:buFont typeface="Wingdings" pitchFamily="2" charset="2"/>
              <a:buChar char="Ø"/>
            </a:pPr>
            <a:r>
              <a:rPr lang="en-US" dirty="0" smtClean="0"/>
              <a:t>Distance between </a:t>
            </a:r>
            <a:r>
              <a:rPr lang="en-US" dirty="0" err="1" smtClean="0"/>
              <a:t>directrices</a:t>
            </a:r>
            <a:r>
              <a:rPr lang="en-US" dirty="0" smtClean="0"/>
              <a:t>- 2a/e</a:t>
            </a:r>
          </a:p>
        </p:txBody>
      </p:sp>
      <p:sp>
        <p:nvSpPr>
          <p:cNvPr id="16" name="Rectangle 15"/>
          <p:cNvSpPr/>
          <p:nvPr/>
        </p:nvSpPr>
        <p:spPr>
          <a:xfrm>
            <a:off x="1143000" y="4191000"/>
            <a:ext cx="2971800" cy="2308324"/>
          </a:xfrm>
          <a:prstGeom prst="rect">
            <a:avLst/>
          </a:prstGeom>
        </p:spPr>
        <p:txBody>
          <a:bodyPr wrap="square">
            <a:spAutoFit/>
          </a:bodyPr>
          <a:lstStyle/>
          <a:p>
            <a:pPr>
              <a:buFont typeface="Wingdings" pitchFamily="2" charset="2"/>
              <a:buChar char="Ø"/>
            </a:pPr>
            <a:r>
              <a:rPr lang="en-US" dirty="0" smtClean="0"/>
              <a:t>Focus- (0,±ae)</a:t>
            </a:r>
          </a:p>
          <a:p>
            <a:pPr>
              <a:buFont typeface="Wingdings" pitchFamily="2" charset="2"/>
              <a:buChar char="Ø"/>
            </a:pPr>
            <a:r>
              <a:rPr lang="en-US" dirty="0" smtClean="0"/>
              <a:t>Vertices-(0,±a)</a:t>
            </a:r>
          </a:p>
          <a:p>
            <a:pPr>
              <a:buFont typeface="Wingdings" pitchFamily="2" charset="2"/>
              <a:buChar char="Ø"/>
            </a:pPr>
            <a:r>
              <a:rPr lang="en-US" dirty="0" smtClean="0"/>
              <a:t>Directrix- x = ±(a/e)</a:t>
            </a:r>
          </a:p>
          <a:p>
            <a:pPr>
              <a:buFont typeface="Wingdings" pitchFamily="2" charset="2"/>
              <a:buChar char="Ø"/>
            </a:pPr>
            <a:r>
              <a:rPr lang="en-US" dirty="0" err="1" smtClean="0"/>
              <a:t>Latus</a:t>
            </a:r>
            <a:r>
              <a:rPr lang="en-US" dirty="0" smtClean="0"/>
              <a:t> rectum= 2b^2/a</a:t>
            </a:r>
          </a:p>
          <a:p>
            <a:pPr>
              <a:buFont typeface="Wingdings" pitchFamily="2" charset="2"/>
              <a:buChar char="Ø"/>
            </a:pPr>
            <a:r>
              <a:rPr lang="en-US" dirty="0" smtClean="0"/>
              <a:t>Distances between the foci= 2ae</a:t>
            </a:r>
          </a:p>
          <a:p>
            <a:pPr>
              <a:buFont typeface="Wingdings" pitchFamily="2" charset="2"/>
              <a:buChar char="Ø"/>
            </a:pPr>
            <a:r>
              <a:rPr lang="en-US" dirty="0" smtClean="0"/>
              <a:t>Distance between </a:t>
            </a:r>
            <a:r>
              <a:rPr lang="en-US" dirty="0" err="1" smtClean="0"/>
              <a:t>directrices</a:t>
            </a:r>
            <a:r>
              <a:rPr lang="en-US" dirty="0" smtClean="0"/>
              <a:t>- 2a/e</a:t>
            </a:r>
          </a:p>
        </p:txBody>
      </p:sp>
    </p:spTree>
  </p:cSld>
  <p:clrMapOvr>
    <a:masterClrMapping/>
  </p:clrMapOvr>
  <p:transition spd="med">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00"/>
            <a:ext cx="7467600" cy="1143000"/>
          </a:xfrm>
        </p:spPr>
        <p:txBody>
          <a:bodyPr/>
          <a:lstStyle/>
          <a:p>
            <a:r>
              <a:rPr lang="en-US" b="1" u="sng" dirty="0" smtClean="0"/>
              <a:t>Examples-</a:t>
            </a:r>
            <a:endParaRPr lang="en-IN" b="1" u="sng" dirty="0"/>
          </a:p>
        </p:txBody>
      </p:sp>
      <p:sp>
        <p:nvSpPr>
          <p:cNvPr id="3" name="Content Placeholder 2"/>
          <p:cNvSpPr>
            <a:spLocks noGrp="1"/>
          </p:cNvSpPr>
          <p:nvPr>
            <p:ph sz="quarter" idx="1"/>
          </p:nvPr>
        </p:nvSpPr>
        <p:spPr>
          <a:xfrm>
            <a:off x="0" y="381000"/>
            <a:ext cx="9144000" cy="6477000"/>
          </a:xfrm>
        </p:spPr>
        <p:style>
          <a:lnRef idx="2">
            <a:schemeClr val="dk1"/>
          </a:lnRef>
          <a:fillRef idx="1">
            <a:schemeClr val="lt1"/>
          </a:fillRef>
          <a:effectRef idx="0">
            <a:schemeClr val="dk1"/>
          </a:effectRef>
          <a:fontRef idx="minor">
            <a:schemeClr val="dk1"/>
          </a:fontRef>
        </p:style>
        <p:txBody>
          <a:bodyPr>
            <a:noAutofit/>
          </a:bodyPr>
          <a:lstStyle/>
          <a:p>
            <a:pPr>
              <a:buNone/>
            </a:pPr>
            <a:r>
              <a:rPr lang="en-US" sz="1600" dirty="0" smtClean="0"/>
              <a:t>Q. Find the lengths of the transverse axis and conjugate axis; coordinates of the vertices and the foci, the eccentricity and the length of the </a:t>
            </a:r>
            <a:r>
              <a:rPr lang="en-US" sz="1600" dirty="0" err="1" smtClean="0"/>
              <a:t>latus</a:t>
            </a:r>
            <a:r>
              <a:rPr lang="en-US" sz="1600" dirty="0" smtClean="0"/>
              <a:t> rectum of the hyperbola x^2/16-y^2/9=1</a:t>
            </a:r>
          </a:p>
          <a:p>
            <a:pPr marL="457200" indent="-457200">
              <a:buNone/>
            </a:pPr>
            <a:r>
              <a:rPr lang="en-US" sz="1600" dirty="0" smtClean="0"/>
              <a:t>A. Comparing with x^2/a^2-y^2/b^2=1 we get, A^2=16, a=4 and b^2=9, b=3</a:t>
            </a:r>
          </a:p>
          <a:p>
            <a:pPr marL="457200" indent="-457200">
              <a:buNone/>
            </a:pPr>
            <a:r>
              <a:rPr lang="en-US" sz="1600" dirty="0" smtClean="0"/>
              <a:t>Therefore a=4,b=3 and e=5/4 {b^2=a^2(e^2-1)}</a:t>
            </a:r>
          </a:p>
          <a:p>
            <a:pPr marL="457200" indent="-457200"/>
            <a:r>
              <a:rPr lang="en-US" sz="1600" dirty="0" smtClean="0"/>
              <a:t>Length of the transverse=2a=8</a:t>
            </a:r>
          </a:p>
          <a:p>
            <a:pPr marL="457200" indent="-457200"/>
            <a:r>
              <a:rPr lang="en-US" sz="1600" dirty="0" smtClean="0"/>
              <a:t>Length of the conjugate=2b=6</a:t>
            </a:r>
          </a:p>
          <a:p>
            <a:pPr marL="457200" indent="-457200"/>
            <a:r>
              <a:rPr lang="en-US" sz="1600" dirty="0" smtClean="0"/>
              <a:t>Vertices= (-</a:t>
            </a:r>
            <a:r>
              <a:rPr lang="en-US" sz="1600" dirty="0" err="1" smtClean="0"/>
              <a:t>a,o</a:t>
            </a:r>
            <a:r>
              <a:rPr lang="en-US" sz="1600" dirty="0" smtClean="0"/>
              <a:t>), (-4,0) and (a,0), (4,0)</a:t>
            </a:r>
          </a:p>
          <a:p>
            <a:pPr marL="457200" indent="-457200"/>
            <a:r>
              <a:rPr lang="en-US" sz="1600" dirty="0" smtClean="0"/>
              <a:t>Foci=(± ae,0), (± 5,0)</a:t>
            </a:r>
          </a:p>
          <a:p>
            <a:pPr marL="457200" indent="-457200"/>
            <a:r>
              <a:rPr lang="en-US" sz="1600" dirty="0" smtClean="0"/>
              <a:t>Latus </a:t>
            </a:r>
            <a:r>
              <a:rPr lang="en-US" sz="1600" dirty="0" smtClean="0"/>
              <a:t>rectum=2b^2/a=9/2</a:t>
            </a:r>
          </a:p>
          <a:p>
            <a:pPr marL="457200" indent="-457200"/>
            <a:endParaRPr lang="en-US" sz="1400" dirty="0"/>
          </a:p>
          <a:p>
            <a:pPr marL="457200" indent="-457200"/>
            <a:endParaRPr lang="en-US" sz="1400" dirty="0" smtClean="0"/>
          </a:p>
          <a:p>
            <a:pPr marL="457200" indent="-457200"/>
            <a:endParaRPr lang="en-US" sz="1400" dirty="0"/>
          </a:p>
          <a:p>
            <a:pPr marL="457200" indent="-457200"/>
            <a:endParaRPr lang="en-US" sz="1400" dirty="0" smtClean="0"/>
          </a:p>
          <a:p>
            <a:pPr marL="457200" indent="-457200">
              <a:buNone/>
            </a:pPr>
            <a:r>
              <a:rPr lang="en-US" sz="1600" dirty="0" err="1" smtClean="0"/>
              <a:t>Q.Find</a:t>
            </a:r>
            <a:r>
              <a:rPr lang="en-US" sz="1600" dirty="0" smtClean="0"/>
              <a:t> </a:t>
            </a:r>
            <a:r>
              <a:rPr lang="en-US" sz="1600" dirty="0" smtClean="0"/>
              <a:t>the equation of the hyperbola whose vertices are(0, ±3)and the foci are (0, ± 5).</a:t>
            </a:r>
          </a:p>
          <a:p>
            <a:pPr marL="457200" indent="-457200">
              <a:buNone/>
            </a:pPr>
            <a:r>
              <a:rPr lang="en-US" sz="1600" dirty="0" err="1" smtClean="0"/>
              <a:t>A.Let</a:t>
            </a:r>
            <a:r>
              <a:rPr lang="en-US" sz="1600" dirty="0" smtClean="0"/>
              <a:t> the eq. be, y^2/a^2-x^2/b^2=1</a:t>
            </a:r>
          </a:p>
          <a:p>
            <a:pPr marL="457200" indent="-457200">
              <a:buNone/>
            </a:pPr>
            <a:r>
              <a:rPr lang="en-US" sz="1600" dirty="0" smtClean="0"/>
              <a:t>Vertices is (0.±a) so, a=3</a:t>
            </a:r>
          </a:p>
          <a:p>
            <a:pPr marL="457200" indent="-457200">
              <a:buNone/>
            </a:pPr>
            <a:r>
              <a:rPr lang="en-US" sz="1600" dirty="0" smtClean="0"/>
              <a:t>Foci is(0, ±</a:t>
            </a:r>
            <a:r>
              <a:rPr lang="en-US" sz="1600" dirty="0" err="1" smtClean="0"/>
              <a:t>ae</a:t>
            </a:r>
            <a:r>
              <a:rPr lang="en-US" sz="1600" dirty="0" smtClean="0"/>
              <a:t>) so e=5/3</a:t>
            </a:r>
          </a:p>
          <a:p>
            <a:pPr marL="457200" indent="-457200">
              <a:buNone/>
            </a:pPr>
            <a:r>
              <a:rPr lang="en-US" sz="1600" dirty="0" smtClean="0"/>
              <a:t>By using {b^2=a^2(e^2-1)}, b=8      so, the eq. is y^2/36-x^2/64=1</a:t>
            </a:r>
          </a:p>
          <a:p>
            <a:pPr marL="457200" indent="-457200">
              <a:buNone/>
            </a:pPr>
            <a:endParaRPr lang="en-US" sz="1400" dirty="0" smtClean="0"/>
          </a:p>
          <a:p>
            <a:pPr marL="457200" indent="-457200">
              <a:buNone/>
            </a:pPr>
            <a:endParaRPr lang="en-US" sz="1400" dirty="0" smtClean="0"/>
          </a:p>
          <a:p>
            <a:pPr marL="457200" indent="-457200">
              <a:buNone/>
            </a:pPr>
            <a:endParaRPr lang="en-US" sz="1400" dirty="0" smtClean="0"/>
          </a:p>
          <a:p>
            <a:pPr marL="457200" indent="-457200">
              <a:buNone/>
            </a:pPr>
            <a:endParaRPr lang="en-US" sz="1400" dirty="0" smtClean="0"/>
          </a:p>
          <a:p>
            <a:pPr>
              <a:buNone/>
            </a:pPr>
            <a:endParaRPr lang="en-IN" sz="1400" dirty="0"/>
          </a:p>
        </p:txBody>
      </p:sp>
      <p:cxnSp>
        <p:nvCxnSpPr>
          <p:cNvPr id="5" name="Straight Connector 4"/>
          <p:cNvCxnSpPr/>
          <p:nvPr/>
        </p:nvCxnSpPr>
        <p:spPr>
          <a:xfrm>
            <a:off x="0" y="3276600"/>
            <a:ext cx="9144000" cy="0"/>
          </a:xfrm>
          <a:prstGeom prst="line">
            <a:avLst/>
          </a:prstGeom>
        </p:spPr>
        <p:style>
          <a:lnRef idx="2">
            <a:schemeClr val="dk1"/>
          </a:lnRef>
          <a:fillRef idx="0">
            <a:schemeClr val="dk1"/>
          </a:fillRef>
          <a:effectRef idx="1">
            <a:schemeClr val="dk1"/>
          </a:effectRef>
          <a:fontRef idx="minor">
            <a:schemeClr val="tx1"/>
          </a:fontRef>
        </p:style>
      </p:cxnSp>
      <p:cxnSp>
        <p:nvCxnSpPr>
          <p:cNvPr id="7" name="Straight Connector 6"/>
          <p:cNvCxnSpPr/>
          <p:nvPr/>
        </p:nvCxnSpPr>
        <p:spPr>
          <a:xfrm>
            <a:off x="0" y="6890982"/>
            <a:ext cx="9144000" cy="0"/>
          </a:xfrm>
          <a:prstGeom prst="line">
            <a:avLst/>
          </a:prstGeom>
        </p:spPr>
        <p:style>
          <a:lnRef idx="2">
            <a:schemeClr val="dk1"/>
          </a:lnRef>
          <a:fillRef idx="0">
            <a:schemeClr val="dk1"/>
          </a:fillRef>
          <a:effectRef idx="1">
            <a:schemeClr val="dk1"/>
          </a:effectRef>
          <a:fontRef idx="minor">
            <a:schemeClr val="tx1"/>
          </a:fontRef>
        </p:style>
      </p:cxnSp>
    </p:spTree>
  </p:cSld>
  <p:clrMapOvr>
    <a:masterClrMapping/>
  </p:clrMapOvr>
  <p:transition spd="med">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762000"/>
            <a:ext cx="7162800" cy="4893647"/>
          </a:xfrm>
          <a:prstGeom prst="rect">
            <a:avLst/>
          </a:prstGeom>
        </p:spPr>
        <p:txBody>
          <a:bodyPr wrap="square">
            <a:spAutoFit/>
          </a:bodyPr>
          <a:lstStyle/>
          <a:p>
            <a:pPr marL="457200" indent="-457200">
              <a:buNone/>
            </a:pPr>
            <a:r>
              <a:rPr lang="en-US" dirty="0"/>
              <a:t>Q</a:t>
            </a:r>
            <a:r>
              <a:rPr lang="en-US" sz="2400" dirty="0"/>
              <a:t>. Find the lengths of the transverse axis and conjugate axis; coordinates of the vertices and the foci, the eccentricity and the length of the latus rectum of the hyperbola, </a:t>
            </a:r>
            <a:r>
              <a:rPr lang="en-US" sz="2400" dirty="0" smtClean="0"/>
              <a:t>y^2/4-x^2/9=1</a:t>
            </a:r>
          </a:p>
          <a:p>
            <a:pPr marL="457200" indent="-457200">
              <a:buNone/>
            </a:pPr>
            <a:endParaRPr lang="en-US" sz="2400" dirty="0"/>
          </a:p>
          <a:p>
            <a:pPr marL="457200" indent="-457200">
              <a:buNone/>
            </a:pPr>
            <a:r>
              <a:rPr lang="en-US" sz="2400" dirty="0"/>
              <a:t>A. . Comparing with y^2/a^2-x^2/b^2=1 we get, A^2=4 a=2 and b^2=9, b=3</a:t>
            </a:r>
          </a:p>
          <a:p>
            <a:pPr marL="457200" indent="-457200">
              <a:buNone/>
            </a:pPr>
            <a:r>
              <a:rPr lang="en-US" sz="2400" dirty="0"/>
              <a:t>Therefore a=2,b=3 and e=√13/2 {b^2=a^2(e^2-1)}</a:t>
            </a:r>
          </a:p>
          <a:p>
            <a:pPr marL="457200" indent="-457200"/>
            <a:r>
              <a:rPr lang="en-US" sz="2400" dirty="0"/>
              <a:t>Length of the transverse=2a=4</a:t>
            </a:r>
          </a:p>
          <a:p>
            <a:pPr marL="457200" indent="-457200"/>
            <a:r>
              <a:rPr lang="en-US" sz="2400" dirty="0"/>
              <a:t>Length of the conjugate=2b=6</a:t>
            </a:r>
          </a:p>
          <a:p>
            <a:pPr marL="457200" indent="-457200"/>
            <a:r>
              <a:rPr lang="en-US" sz="2400" dirty="0"/>
              <a:t>Vertices= (0,-a), (0-2) and (0,a), (0,2)</a:t>
            </a:r>
          </a:p>
          <a:p>
            <a:pPr marL="457200" indent="-457200"/>
            <a:r>
              <a:rPr lang="en-US" sz="2400" dirty="0"/>
              <a:t>Foci=(0,±ae), (0,± √13)</a:t>
            </a:r>
          </a:p>
          <a:p>
            <a:pPr marL="457200" indent="-457200"/>
            <a:r>
              <a:rPr lang="en-US" sz="2400" dirty="0"/>
              <a:t>Latus rectum=2b^2/a=9</a:t>
            </a:r>
          </a:p>
        </p:txBody>
      </p:sp>
    </p:spTree>
    <p:extLst>
      <p:ext uri="{BB962C8B-B14F-4D97-AF65-F5344CB8AC3E}">
        <p14:creationId xmlns:p14="http://schemas.microsoft.com/office/powerpoint/2010/main" val="1736198758"/>
      </p:ext>
    </p:extLst>
  </p:cSld>
  <p:clrMapOvr>
    <a:masterClrMapping/>
  </p:clrMapOvr>
  <p:transition spd="med">
    <p:fade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04800"/>
            <a:ext cx="7467600" cy="1143000"/>
          </a:xfrm>
        </p:spPr>
        <p:txBody>
          <a:bodyPr/>
          <a:lstStyle/>
          <a:p>
            <a:r>
              <a:rPr lang="en-US" b="1" u="sng" dirty="0" smtClean="0">
                <a:ln>
                  <a:solidFill>
                    <a:sysClr val="windowText" lastClr="000000"/>
                  </a:solidFill>
                </a:ln>
              </a:rPr>
              <a:t>APPLICATION BASED QUESTIONS ON CONIC SECTIONS-</a:t>
            </a:r>
            <a:endParaRPr lang="en-IN" b="1" u="sng" dirty="0">
              <a:ln>
                <a:solidFill>
                  <a:sysClr val="windowText" lastClr="000000"/>
                </a:solidFill>
              </a:ln>
            </a:endParaRPr>
          </a:p>
        </p:txBody>
      </p:sp>
      <p:sp>
        <p:nvSpPr>
          <p:cNvPr id="3" name="Content Placeholder 2"/>
          <p:cNvSpPr>
            <a:spLocks noGrp="1"/>
          </p:cNvSpPr>
          <p:nvPr>
            <p:ph sz="quarter" idx="1"/>
          </p:nvPr>
        </p:nvSpPr>
        <p:spPr>
          <a:xfrm>
            <a:off x="457200" y="1600200"/>
            <a:ext cx="8229600" cy="4724400"/>
          </a:xfrm>
        </p:spPr>
        <p:style>
          <a:lnRef idx="2">
            <a:schemeClr val="dk1"/>
          </a:lnRef>
          <a:fillRef idx="1">
            <a:schemeClr val="lt1"/>
          </a:fillRef>
          <a:effectRef idx="0">
            <a:schemeClr val="dk1"/>
          </a:effectRef>
          <a:fontRef idx="minor">
            <a:schemeClr val="dk1"/>
          </a:fontRef>
        </p:style>
        <p:txBody>
          <a:bodyPr>
            <a:noAutofit/>
          </a:bodyPr>
          <a:lstStyle/>
          <a:p>
            <a:r>
              <a:rPr lang="en-US" sz="2000" dirty="0" smtClean="0">
                <a:latin typeface="Times New Roman" pitchFamily="18" charset="0"/>
                <a:cs typeface="Times New Roman" pitchFamily="18" charset="0"/>
              </a:rPr>
              <a:t>Q.A water jet coming out of the small opening o of a fountain reaches its maximum height of 4m at a distance of 0.5m from the vertical. Find the height of the jet above the horizontal ox at a distance of 0.75m from the point o.</a:t>
            </a:r>
          </a:p>
          <a:p>
            <a:r>
              <a:rPr lang="en-US" sz="2000" dirty="0" smtClean="0"/>
              <a:t>Q. </a:t>
            </a:r>
            <a:r>
              <a:rPr lang="en-US" sz="2000" dirty="0" smtClean="0">
                <a:latin typeface="Times New Roman" pitchFamily="18" charset="0"/>
                <a:cs typeface="Times New Roman" pitchFamily="18" charset="0"/>
              </a:rPr>
              <a:t>The cable  of a uniformly loaded suspension bridge hangs in the form of a parabola. The roadway which is horizontal and 100m long is suspended by vertical wires attached to the cable, the longest wire being 30m and the shortest being 6m. Find the length of a supporting wire at</a:t>
            </a:r>
            <a:r>
              <a:rPr lang="en-IN" sz="2000" dirty="0" smtClean="0">
                <a:latin typeface="Times New Roman" pitchFamily="18" charset="0"/>
                <a:cs typeface="Times New Roman" pitchFamily="18" charset="0"/>
              </a:rPr>
              <a:t> the vertex is the lowest point of the cable.</a:t>
            </a:r>
          </a:p>
          <a:p>
            <a:r>
              <a:rPr lang="en-US" sz="2000" dirty="0" smtClean="0">
                <a:latin typeface="Times New Roman" pitchFamily="18" charset="0"/>
                <a:cs typeface="Times New Roman" pitchFamily="18" charset="0"/>
              </a:rPr>
              <a:t>Q. An arch is in the form of a semi-ellipse. It is 8m wide and 2m high at the centre. Find the height of the arch at a point 1.5m from one end.</a:t>
            </a:r>
          </a:p>
          <a:p>
            <a:r>
              <a:rPr lang="en-US" sz="2000" dirty="0" smtClean="0">
                <a:latin typeface="Times New Roman" pitchFamily="18" charset="0"/>
                <a:cs typeface="Times New Roman" pitchFamily="18" charset="0"/>
              </a:rPr>
              <a:t>Q.  A rod of length 12cm moves with its ends always touching the coordinate axes. Determine the equation of the path of a moving point p on the  rod which is 3cm from the end in contact with the x- axis.</a:t>
            </a:r>
          </a:p>
          <a:p>
            <a:pPr>
              <a:buNone/>
            </a:pPr>
            <a:r>
              <a:rPr lang="en-US" sz="1800" dirty="0" smtClean="0">
                <a:latin typeface="Times New Roman" pitchFamily="18" charset="0"/>
                <a:cs typeface="Times New Roman" pitchFamily="18" charset="0"/>
              </a:rPr>
              <a:t>					</a:t>
            </a:r>
            <a:r>
              <a:rPr lang="en-US" sz="1200" dirty="0" smtClean="0">
                <a:latin typeface="Times New Roman" pitchFamily="18" charset="0"/>
                <a:cs typeface="Times New Roman" pitchFamily="18" charset="0"/>
              </a:rPr>
              <a:t>				</a:t>
            </a:r>
            <a:r>
              <a:rPr lang="en-US" sz="1200" dirty="0" smtClean="0"/>
              <a:t>																																																																																																																																																																																																																																																																																																																																																																																																																																																																					</a:t>
            </a:r>
            <a:endParaRPr lang="en-IN" sz="1200" dirty="0" smtClean="0"/>
          </a:p>
        </p:txBody>
      </p:sp>
      <p:sp>
        <p:nvSpPr>
          <p:cNvPr id="5" name="Rounded Rectangular Callout 4"/>
          <p:cNvSpPr/>
          <p:nvPr/>
        </p:nvSpPr>
        <p:spPr>
          <a:xfrm>
            <a:off x="7467600" y="381000"/>
            <a:ext cx="1371600" cy="838200"/>
          </a:xfrm>
          <a:prstGeom prst="wedgeRoundRectCallou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IN"/>
          </a:p>
        </p:txBody>
      </p:sp>
      <p:sp>
        <p:nvSpPr>
          <p:cNvPr id="6" name="TextBox 5"/>
          <p:cNvSpPr txBox="1"/>
          <p:nvPr/>
        </p:nvSpPr>
        <p:spPr>
          <a:xfrm>
            <a:off x="7620000" y="533400"/>
            <a:ext cx="1219200" cy="646331"/>
          </a:xfrm>
          <a:prstGeom prst="rect">
            <a:avLst/>
          </a:prstGeom>
          <a:noFill/>
        </p:spPr>
        <p:txBody>
          <a:bodyPr wrap="square" rtlCol="0">
            <a:spAutoFit/>
          </a:bodyPr>
          <a:lstStyle/>
          <a:p>
            <a:r>
              <a:rPr lang="en-US" dirty="0" smtClean="0"/>
              <a:t>TRY THEM!!!</a:t>
            </a:r>
            <a:endParaRPr lang="en-IN" dirty="0"/>
          </a:p>
        </p:txBody>
      </p:sp>
    </p:spTree>
  </p:cSld>
  <p:clrMapOvr>
    <a:masterClrMapping/>
  </p:clrMapOvr>
  <p:transition spd="med">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IN"/>
          </a:p>
        </p:txBody>
      </p:sp>
      <p:sp>
        <p:nvSpPr>
          <p:cNvPr id="3" name="Content Placeholder 2"/>
          <p:cNvSpPr>
            <a:spLocks noGrp="1"/>
          </p:cNvSpPr>
          <p:nvPr>
            <p:ph sz="quarter" idx="1"/>
          </p:nvPr>
        </p:nvSpPr>
        <p:spPr/>
        <p:txBody>
          <a:bodyPr/>
          <a:lstStyle/>
          <a:p>
            <a:endParaRPr lang="en-IN"/>
          </a:p>
        </p:txBody>
      </p:sp>
      <p:pic>
        <p:nvPicPr>
          <p:cNvPr id="26626" name="Picture 2" descr="https://cdn.scratch.mit.edu/static/site/projects/thumbnails/169/1232.png"/>
          <p:cNvPicPr>
            <a:picLocks noChangeAspect="1" noChangeArrowheads="1"/>
          </p:cNvPicPr>
          <p:nvPr/>
        </p:nvPicPr>
        <p:blipFill>
          <a:blip r:embed="rId2" cstate="print"/>
          <a:srcRect t="9333"/>
          <a:stretch>
            <a:fillRect/>
          </a:stretch>
        </p:blipFill>
        <p:spPr bwMode="auto">
          <a:xfrm>
            <a:off x="0" y="0"/>
            <a:ext cx="9514198" cy="6629402"/>
          </a:xfrm>
          <a:prstGeom prst="rect">
            <a:avLst/>
          </a:prstGeom>
          <a:ln>
            <a:noFill/>
          </a:ln>
          <a:effectLst>
            <a:softEdge rad="112500"/>
          </a:effectLst>
        </p:spPr>
      </p:pic>
      <p:sp>
        <p:nvSpPr>
          <p:cNvPr id="5" name="TextBox 4"/>
          <p:cNvSpPr txBox="1"/>
          <p:nvPr/>
        </p:nvSpPr>
        <p:spPr>
          <a:xfrm>
            <a:off x="1676400" y="1295400"/>
            <a:ext cx="6400800" cy="1905000"/>
          </a:xfrm>
          <a:prstGeom prst="rect">
            <a:avLst/>
          </a:prstGeom>
          <a:noFill/>
        </p:spPr>
        <p:txBody>
          <a:bodyPr wrap="square" rtlCol="0">
            <a:prstTxWarp prst="textArchUp">
              <a:avLst>
                <a:gd name="adj" fmla="val 11432592"/>
              </a:avLst>
            </a:prstTxWarp>
            <a:spAutoFit/>
          </a:bodyPr>
          <a:lstStyle/>
          <a:p>
            <a:r>
              <a:rPr lang="en-US" sz="6600" u="sng"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Rounded MT Bold" pitchFamily="34" charset="0"/>
              </a:rPr>
              <a:t>THANK YOU </a:t>
            </a:r>
          </a:p>
          <a:p>
            <a:endParaRPr lang="en-IN" dirty="0"/>
          </a:p>
        </p:txBody>
      </p:sp>
    </p:spTree>
  </p:cSld>
  <p:clrMapOvr>
    <a:masterClrMapping/>
  </p:clrMapOvr>
  <p:transition spd="med">
    <p:fade thruBlk="1"/>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1279</TotalTime>
  <Words>1975</Words>
  <Application>Microsoft Office PowerPoint</Application>
  <PresentationFormat>On-screen Show (4:3)</PresentationFormat>
  <Paragraphs>252</Paragraphs>
  <Slides>31</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31</vt:i4>
      </vt:variant>
    </vt:vector>
  </HeadingPairs>
  <TitlesOfParts>
    <vt:vector size="41" baseType="lpstr">
      <vt:lpstr>Arial</vt:lpstr>
      <vt:lpstr>Arial Rounded MT Bold</vt:lpstr>
      <vt:lpstr>Calibri</vt:lpstr>
      <vt:lpstr>Centaur</vt:lpstr>
      <vt:lpstr>Century Schoolbook</vt:lpstr>
      <vt:lpstr>Colonna MT</vt:lpstr>
      <vt:lpstr>Times New Roman</vt:lpstr>
      <vt:lpstr>Wingdings</vt:lpstr>
      <vt:lpstr>Wingdings 2</vt:lpstr>
      <vt:lpstr>Oriel</vt:lpstr>
      <vt:lpstr>PowerPoint Presentation</vt:lpstr>
      <vt:lpstr>PowerPoint Presentation</vt:lpstr>
      <vt:lpstr>By changing the angle and location of intersection, we can produce a circle, ellipse, parabola or hyperbola.</vt:lpstr>
      <vt:lpstr>in the special case when the plane touches the vertex:  a point, line or 2 intersecting lines.</vt:lpstr>
      <vt:lpstr>PowerPoint Presentation</vt:lpstr>
      <vt:lpstr>CIRCLE             </vt:lpstr>
      <vt:lpstr>Circles in our surrounding-</vt:lpstr>
      <vt:lpstr>EQUATIONS OF CIRCLE</vt:lpstr>
      <vt:lpstr>EXAMpLES-</vt:lpstr>
      <vt:lpstr>PARABOLA</vt:lpstr>
      <vt:lpstr>PowerPoint Presentation</vt:lpstr>
      <vt:lpstr>Terms related to a             parabola</vt:lpstr>
      <vt:lpstr>PowerPoint Presentation</vt:lpstr>
      <vt:lpstr>Equations of parabola </vt:lpstr>
      <vt:lpstr>EXAMPLES-</vt:lpstr>
      <vt:lpstr>Fig…</vt:lpstr>
      <vt:lpstr> </vt:lpstr>
      <vt:lpstr>          Terms related to ellipse -</vt:lpstr>
      <vt:lpstr>PowerPoint Presentation</vt:lpstr>
      <vt:lpstr>Equations of ellipse  </vt:lpstr>
      <vt:lpstr>Examples-</vt:lpstr>
      <vt:lpstr>PowerPoint Presentation</vt:lpstr>
      <vt:lpstr>           HYPERBOLA</vt:lpstr>
      <vt:lpstr>PowerPoint Presentation</vt:lpstr>
      <vt:lpstr>TERMS RELATED TO HYPERBOLA </vt:lpstr>
      <vt:lpstr>PowerPoint Presentation</vt:lpstr>
      <vt:lpstr>PowerPoint Presentation</vt:lpstr>
      <vt:lpstr>Examples-</vt:lpstr>
      <vt:lpstr>PowerPoint Presentation</vt:lpstr>
      <vt:lpstr>APPLICATION BASED QUESTIONS ON CONIC SECTIONS-</vt:lpstr>
      <vt:lpstr>PowerPoint Presentation</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Geology</dc:creator>
  <cp:lastModifiedBy>Himashu Joshi</cp:lastModifiedBy>
  <cp:revision>38</cp:revision>
  <dcterms:created xsi:type="dcterms:W3CDTF">2016-06-02T10:11:34Z</dcterms:created>
  <dcterms:modified xsi:type="dcterms:W3CDTF">2016-09-22T06:54:17Z</dcterms:modified>
</cp:coreProperties>
</file>